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3" r:id="rId4"/>
    <p:sldId id="264" r:id="rId5"/>
    <p:sldId id="269" r:id="rId6"/>
    <p:sldId id="267" r:id="rId7"/>
    <p:sldId id="265" r:id="rId8"/>
    <p:sldId id="266" r:id="rId9"/>
    <p:sldId id="270" r:id="rId10"/>
    <p:sldId id="271" r:id="rId11"/>
    <p:sldId id="262" r:id="rId12"/>
    <p:sldId id="281" r:id="rId13"/>
    <p:sldId id="272" r:id="rId14"/>
    <p:sldId id="274" r:id="rId15"/>
    <p:sldId id="275" r:id="rId16"/>
    <p:sldId id="276" r:id="rId17"/>
    <p:sldId id="282" r:id="rId18"/>
    <p:sldId id="278" r:id="rId19"/>
    <p:sldId id="279" r:id="rId20"/>
    <p:sldId id="280" r:id="rId21"/>
    <p:sldId id="277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95" autoAdjust="0"/>
  </p:normalViewPr>
  <p:slideViewPr>
    <p:cSldViewPr>
      <p:cViewPr varScale="1">
        <p:scale>
          <a:sx n="80" d="100"/>
          <a:sy n="80" d="100"/>
        </p:scale>
        <p:origin x="102" y="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9EEE8-E43A-4637-8BCC-BC605FC7E400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D2950-D3D7-4D7B-85CE-4EE498FD23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238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D2950-D3D7-4D7B-85CE-4EE498FD23D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44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D2950-D3D7-4D7B-85CE-4EE498FD23D5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544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82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4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506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8125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85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47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422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46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7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32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59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4081-DCA9-4CAB-AB4D-39FA01D22861}" type="datetimeFigureOut">
              <a:rPr lang="ko-KR" altLang="en-US" smtClean="0"/>
              <a:t>2017-01-20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39C7-39BC-4724-9CA8-4AE5B6A13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89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tbio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tbio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2619" y="1750245"/>
            <a:ext cx="6083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smtClean="0">
                <a:latin typeface="Verdana" panose="020B0604030504040204" pitchFamily="34" charset="0"/>
                <a:cs typeface="Verdana" panose="020B0604030504040204" pitchFamily="34" charset="0"/>
              </a:rPr>
              <a:t>네트워크 기반 생물학 가설 생성</a:t>
            </a:r>
            <a:endParaRPr lang="ko-KR" altLang="en-US" sz="3200" b="1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1512" y="3121172"/>
            <a:ext cx="7342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Bioinformatics and Machine Learning for Life Scientists</a:t>
            </a:r>
          </a:p>
          <a:p>
            <a:pPr algn="ctr"/>
            <a:r>
              <a:rPr lang="en-US" altLang="ko-KR" b="1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BIML 2017 </a:t>
            </a:r>
            <a:endParaRPr lang="ko-KR" altLang="en-US" b="1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9539" y="5459984"/>
            <a:ext cx="2755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연세대학교 한헌종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377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901162"/>
            <a:ext cx="868506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3"/>
            </a:pPr>
            <a:r>
              <a:rPr lang="en-US" altLang="ko-KR" dirty="0" smtClean="0"/>
              <a:t>Context-associated hubs (CAH)</a:t>
            </a:r>
          </a:p>
          <a:p>
            <a:pPr>
              <a:spcAft>
                <a:spcPts val="600"/>
              </a:spcAft>
            </a:pPr>
            <a:r>
              <a:rPr lang="en-US" altLang="ko-KR" dirty="0" smtClean="0"/>
              <a:t>Differentially expressed genes(DEGs)</a:t>
            </a:r>
            <a:r>
              <a:rPr lang="ko-KR" altLang="en-US" dirty="0" smtClean="0"/>
              <a:t>들과 잘 연결된 </a:t>
            </a:r>
            <a:r>
              <a:rPr lang="en-US" altLang="ko-KR" dirty="0" smtClean="0"/>
              <a:t>hub </a:t>
            </a:r>
            <a:r>
              <a:rPr lang="ko-KR" altLang="en-US" dirty="0" smtClean="0"/>
              <a:t>유전자를 찾는 방법</a:t>
            </a:r>
            <a:endParaRPr lang="en-US" altLang="ko-KR" dirty="0" smtClean="0"/>
          </a:p>
          <a:p>
            <a:pPr>
              <a:spcAft>
                <a:spcPts val="600"/>
              </a:spcAft>
            </a:pPr>
            <a:r>
              <a:rPr lang="en-US" altLang="ko-KR" dirty="0" smtClean="0">
                <a:sym typeface="Wingdings" panose="05000000000000000000" pitchFamily="2" charset="2"/>
              </a:rPr>
              <a:t> DEG</a:t>
            </a:r>
            <a:r>
              <a:rPr lang="ko-KR" altLang="en-US" dirty="0" smtClean="0">
                <a:sym typeface="Wingdings" panose="05000000000000000000" pitchFamily="2" charset="2"/>
              </a:rPr>
              <a:t>들은 특정 표현형 변화를 유도하는 원인 유전자가 아닌 그 결과로서 나타난 유전자가 많으나 여러 </a:t>
            </a:r>
            <a:r>
              <a:rPr lang="en-US" altLang="ko-KR" dirty="0" smtClean="0">
                <a:sym typeface="Wingdings" panose="05000000000000000000" pitchFamily="2" charset="2"/>
              </a:rPr>
              <a:t>DEG</a:t>
            </a:r>
            <a:r>
              <a:rPr lang="ko-KR" altLang="en-US" dirty="0" smtClean="0">
                <a:sym typeface="Wingdings" panose="05000000000000000000" pitchFamily="2" charset="2"/>
              </a:rPr>
              <a:t>들과 잘 연결된 허브 유전자는 그 표현형을 직접적으로 유도하는 유전자일 것이다</a:t>
            </a:r>
            <a:r>
              <a:rPr lang="en-US" altLang="ko-KR" dirty="0" smtClean="0">
                <a:sym typeface="Wingdings" panose="05000000000000000000" pitchFamily="2" charset="2"/>
              </a:rPr>
              <a:t>.</a:t>
            </a:r>
            <a:r>
              <a:rPr lang="ko-KR" altLang="en-US" dirty="0" smtClean="0">
                <a:sym typeface="Wingdings" panose="05000000000000000000" pitchFamily="2" charset="2"/>
              </a:rPr>
              <a:t> </a:t>
            </a:r>
            <a:endParaRPr lang="en-US" altLang="ko-KR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393" y="3011861"/>
            <a:ext cx="6572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230" y="5075299"/>
            <a:ext cx="6572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24"/>
          <p:cNvSpPr txBox="1"/>
          <p:nvPr/>
        </p:nvSpPr>
        <p:spPr>
          <a:xfrm>
            <a:off x="7697059" y="316435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허브유전자</a:t>
            </a:r>
            <a:endParaRPr lang="ko-KR" alt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7758123" y="5205019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DEG</a:t>
            </a:r>
            <a:endParaRPr lang="ko-KR" alt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090" y="2564904"/>
            <a:ext cx="31051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0" y="2549137"/>
            <a:ext cx="31051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613153" y="374991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</a:t>
            </a:r>
            <a:endParaRPr lang="ko-KR" altLang="en-US" dirty="0"/>
          </a:p>
        </p:txBody>
      </p:sp>
      <p:pic>
        <p:nvPicPr>
          <p:cNvPr id="12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562" y="4014008"/>
            <a:ext cx="6572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Box 127"/>
          <p:cNvSpPr txBox="1"/>
          <p:nvPr/>
        </p:nvSpPr>
        <p:spPr>
          <a:xfrm>
            <a:off x="7151280" y="417074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</a:t>
            </a:r>
            <a:endParaRPr lang="ko-KR" alt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7751448" y="417723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CAH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880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891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j-ea"/>
                <a:ea typeface="+mj-ea"/>
                <a:cs typeface="Verdana" panose="020B0604030504040204" pitchFamily="34" charset="0"/>
              </a:rPr>
              <a:t>3</a:t>
            </a:r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준비 사항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794674"/>
            <a:ext cx="29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1) </a:t>
            </a:r>
            <a:r>
              <a:rPr lang="ko-KR" altLang="en-US" dirty="0" smtClean="0">
                <a:latin typeface="+mj-ea"/>
                <a:ea typeface="+mj-ea"/>
              </a:rPr>
              <a:t>완성된 유전자 네트워크</a:t>
            </a:r>
            <a:endParaRPr lang="ko-KR" altLang="en-US" dirty="0">
              <a:latin typeface="+mj-ea"/>
              <a:ea typeface="+mj-ea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43448" y="1124744"/>
            <a:ext cx="4688592" cy="1456533"/>
            <a:chOff x="149709" y="1470542"/>
            <a:chExt cx="4688592" cy="1456533"/>
          </a:xfrm>
        </p:grpSpPr>
        <p:sp>
          <p:nvSpPr>
            <p:cNvPr id="8" name="TextBox 7"/>
            <p:cNvSpPr txBox="1"/>
            <p:nvPr/>
          </p:nvSpPr>
          <p:spPr>
            <a:xfrm>
              <a:off x="149709" y="1470542"/>
              <a:ext cx="4688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dirty="0" smtClean="0"/>
                <a:t>   유전자</a:t>
              </a:r>
              <a:r>
                <a:rPr lang="en-US" altLang="ko-KR" sz="1400" dirty="0" smtClean="0"/>
                <a:t>1          </a:t>
              </a:r>
              <a:r>
                <a:rPr lang="ko-KR" altLang="en-US" sz="1400" dirty="0" smtClean="0"/>
                <a:t>유전자</a:t>
              </a:r>
              <a:r>
                <a:rPr lang="en-US" altLang="ko-KR" sz="1400" dirty="0" smtClean="0"/>
                <a:t>2                   </a:t>
              </a:r>
              <a:r>
                <a:rPr lang="ko-KR" altLang="en-US" sz="1400" dirty="0" smtClean="0"/>
                <a:t>연결 점수</a:t>
              </a:r>
              <a:r>
                <a:rPr lang="en-US" altLang="ko-KR" sz="1400" dirty="0" smtClean="0"/>
                <a:t>      </a:t>
              </a:r>
              <a:endParaRPr lang="ko-KR" altLang="en-US" sz="1400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56" y="1850750"/>
              <a:ext cx="4229100" cy="107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435754" y="2714625"/>
            <a:ext cx="5210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) </a:t>
            </a:r>
            <a:r>
              <a:rPr lang="ko-KR" altLang="en-US" dirty="0" smtClean="0"/>
              <a:t>관심 있는 생물학적 현상에 대한 </a:t>
            </a:r>
            <a:r>
              <a:rPr lang="en-US" altLang="ko-KR" dirty="0"/>
              <a:t>G</a:t>
            </a:r>
            <a:r>
              <a:rPr lang="en-US" altLang="ko-KR" dirty="0" smtClean="0"/>
              <a:t>uide </a:t>
            </a:r>
            <a:r>
              <a:rPr lang="en-US" altLang="ko-KR" dirty="0"/>
              <a:t>G</a:t>
            </a:r>
            <a:r>
              <a:rPr lang="en-US" altLang="ko-KR" dirty="0" smtClean="0"/>
              <a:t>enes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0711" y="4067780"/>
            <a:ext cx="538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3) Direct neighborhood </a:t>
            </a:r>
            <a:r>
              <a:rPr lang="ko-KR" altLang="en-US" dirty="0" smtClean="0"/>
              <a:t>방식의 예측을 위한 </a:t>
            </a:r>
            <a:r>
              <a:rPr lang="en-US" altLang="ko-KR" dirty="0" smtClean="0"/>
              <a:t>script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1217" y="4726885"/>
            <a:ext cx="4760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) </a:t>
            </a:r>
            <a:r>
              <a:rPr lang="ko-KR" altLang="en-US" dirty="0" smtClean="0"/>
              <a:t>유전자들의 </a:t>
            </a:r>
            <a:r>
              <a:rPr lang="en-US" altLang="ko-KR" dirty="0" smtClean="0"/>
              <a:t>annotation </a:t>
            </a:r>
            <a:r>
              <a:rPr lang="ko-KR" altLang="en-US" dirty="0" smtClean="0"/>
              <a:t>파일</a:t>
            </a:r>
            <a:endParaRPr lang="en-US" altLang="ko-KR" dirty="0" smtClean="0"/>
          </a:p>
          <a:p>
            <a:r>
              <a:rPr lang="en-US" altLang="ko-KR" dirty="0"/>
              <a:t>-</a:t>
            </a:r>
            <a:r>
              <a:rPr lang="ko-KR" altLang="en-US" dirty="0" smtClean="0"/>
              <a:t> 본 실습에서는 </a:t>
            </a:r>
            <a:r>
              <a:rPr lang="en-US" altLang="ko-KR" dirty="0" smtClean="0"/>
              <a:t>Gene Ontology term </a:t>
            </a:r>
            <a:r>
              <a:rPr lang="ko-KR" altLang="en-US" dirty="0" smtClean="0"/>
              <a:t>사용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4" y="3157706"/>
            <a:ext cx="15621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17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891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j-ea"/>
                <a:ea typeface="+mj-ea"/>
                <a:cs typeface="Verdana" panose="020B0604030504040204" pitchFamily="34" charset="0"/>
              </a:rPr>
              <a:t>3</a:t>
            </a:r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준비 사항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746" y="2564904"/>
            <a:ext cx="674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6</a:t>
            </a:r>
            <a:r>
              <a:rPr lang="en-US" altLang="ko-KR" dirty="0" smtClean="0"/>
              <a:t>) Context associated hub </a:t>
            </a:r>
            <a:r>
              <a:rPr lang="ko-KR" altLang="en-US" dirty="0" smtClean="0"/>
              <a:t>를 위한 </a:t>
            </a:r>
            <a:r>
              <a:rPr lang="en-US" altLang="ko-KR" dirty="0" smtClean="0"/>
              <a:t>script</a:t>
            </a:r>
            <a:r>
              <a:rPr lang="ko-KR" altLang="en-US" dirty="0" smtClean="0"/>
              <a:t>와 네트워크 허브 목록</a:t>
            </a:r>
            <a:endParaRPr lang="en-US" altLang="ko-KR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08660" y="999599"/>
            <a:ext cx="85461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ko-KR" dirty="0"/>
              <a:t>5</a:t>
            </a:r>
            <a:r>
              <a:rPr lang="en-US" altLang="ko-KR" dirty="0" smtClean="0"/>
              <a:t>) </a:t>
            </a:r>
            <a:r>
              <a:rPr lang="ko-KR" altLang="en-US" dirty="0" smtClean="0"/>
              <a:t>특정 </a:t>
            </a:r>
            <a:r>
              <a:rPr lang="en-US" altLang="ko-KR" dirty="0" smtClean="0"/>
              <a:t>expression analysis</a:t>
            </a:r>
            <a:r>
              <a:rPr lang="ko-KR" altLang="en-US" dirty="0" smtClean="0"/>
              <a:t>에서 추출된</a:t>
            </a:r>
            <a:r>
              <a:rPr lang="en-US" altLang="ko-KR" dirty="0"/>
              <a:t> </a:t>
            </a:r>
            <a:r>
              <a:rPr lang="en-US" altLang="ko-KR" dirty="0" smtClean="0"/>
              <a:t>Differentially Expressed Genes (DEGs)</a:t>
            </a:r>
          </a:p>
          <a:p>
            <a:pPr>
              <a:spcBef>
                <a:spcPts val="1200"/>
              </a:spcBef>
            </a:pPr>
            <a:r>
              <a:rPr lang="en-US" altLang="ko-KR" dirty="0"/>
              <a:t> *</a:t>
            </a:r>
            <a:r>
              <a:rPr lang="en-US" altLang="ko-KR" dirty="0" smtClean="0"/>
              <a:t> Upregulated genes - Yang </a:t>
            </a:r>
            <a:r>
              <a:rPr lang="en-US" altLang="ko-KR" dirty="0"/>
              <a:t>S. et al., Immune defense is the primary function associated with the differentially expressed genes in the cochlea following acoustic trauma, Hearing Research (2015)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671" y="3430741"/>
            <a:ext cx="8722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본 실습에 사용되는 </a:t>
            </a:r>
            <a:r>
              <a:rPr lang="en-US" altLang="ko-KR" dirty="0" smtClean="0"/>
              <a:t>script</a:t>
            </a:r>
            <a:r>
              <a:rPr lang="ko-KR" altLang="en-US" dirty="0" smtClean="0"/>
              <a:t>는 모두 </a:t>
            </a:r>
            <a:r>
              <a:rPr lang="en-US" altLang="ko-KR" dirty="0" smtClean="0"/>
              <a:t>python script</a:t>
            </a:r>
            <a:r>
              <a:rPr lang="ko-KR" altLang="en-US" dirty="0" smtClean="0"/>
              <a:t>로 </a:t>
            </a:r>
            <a:r>
              <a:rPr lang="en-US" altLang="ko-KR" dirty="0" smtClean="0"/>
              <a:t>python 2.7.5</a:t>
            </a:r>
            <a:r>
              <a:rPr lang="ko-KR" altLang="en-US" dirty="0" smtClean="0"/>
              <a:t>버전과 최신 버전의 </a:t>
            </a:r>
            <a:r>
              <a:rPr lang="en-US" altLang="ko-KR" dirty="0" err="1" smtClean="0"/>
              <a:t>numpy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SciPy</a:t>
            </a:r>
            <a:r>
              <a:rPr lang="en-US" altLang="ko-KR" dirty="0" smtClean="0"/>
              <a:t> package </a:t>
            </a:r>
            <a:r>
              <a:rPr lang="ko-KR" altLang="en-US" dirty="0" smtClean="0"/>
              <a:t>가 미리 설치돼 있어야만 실행 가능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68148"/>
            <a:ext cx="47910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836712"/>
            <a:ext cx="277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1) Direct Neighborhood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818" y="112474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(1) </a:t>
            </a:r>
            <a:r>
              <a:rPr lang="ko-KR" altLang="en-US" dirty="0" smtClean="0"/>
              <a:t>후보 유전자 예측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680" y="1538502"/>
            <a:ext cx="9531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$python GBA_predict_genes.py guidegenes.txt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network_file</a:t>
            </a:r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GO_terms.txt  </a:t>
            </a:r>
          </a:p>
          <a:p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output_file</a:t>
            </a:r>
            <a:endParaRPr lang="ko-KR" alt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79512" y="1484784"/>
            <a:ext cx="878463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49708" y="2276872"/>
            <a:ext cx="6455935" cy="16065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/>
              <a:t>GBA_predict_genes.py : </a:t>
            </a:r>
            <a:r>
              <a:rPr lang="ko-KR" altLang="en-US" sz="1600" dirty="0" smtClean="0"/>
              <a:t>후보 유전자 예측을 위한 </a:t>
            </a:r>
            <a:r>
              <a:rPr lang="ko-KR" altLang="en-US" sz="1600" dirty="0" err="1" smtClean="0"/>
              <a:t>파이썬</a:t>
            </a:r>
            <a:r>
              <a:rPr lang="ko-KR" altLang="en-US" sz="1600" dirty="0" smtClean="0"/>
              <a:t> 코드</a:t>
            </a:r>
            <a:endParaRPr lang="en-US" altLang="ko-KR" sz="1600" dirty="0" smtClean="0"/>
          </a:p>
          <a:p>
            <a:pPr>
              <a:lnSpc>
                <a:spcPct val="120000"/>
              </a:lnSpc>
            </a:pPr>
            <a:r>
              <a:rPr lang="en-US" altLang="ko-KR" sz="1600" dirty="0" smtClean="0"/>
              <a:t>GO_terms.txt : </a:t>
            </a:r>
            <a:r>
              <a:rPr lang="ko-KR" altLang="en-US" sz="1600" dirty="0" smtClean="0"/>
              <a:t>유전자들과 그에 상응하는 </a:t>
            </a:r>
            <a:r>
              <a:rPr lang="en-US" altLang="ko-KR" sz="1600" dirty="0" smtClean="0"/>
              <a:t>Gene Ontology term </a:t>
            </a:r>
            <a:r>
              <a:rPr lang="ko-KR" altLang="en-US" sz="1600" dirty="0" smtClean="0"/>
              <a:t>파일</a:t>
            </a:r>
            <a:endParaRPr lang="en-US" altLang="ko-KR" sz="1600" dirty="0" smtClean="0"/>
          </a:p>
          <a:p>
            <a:pPr>
              <a:lnSpc>
                <a:spcPct val="120000"/>
              </a:lnSpc>
            </a:pPr>
            <a:r>
              <a:rPr lang="en-US" altLang="ko-KR" sz="1600" dirty="0"/>
              <a:t>g</a:t>
            </a:r>
            <a:r>
              <a:rPr lang="en-US" altLang="ko-KR" sz="1600" dirty="0" smtClean="0"/>
              <a:t>uidegenes.txt : </a:t>
            </a:r>
            <a:r>
              <a:rPr lang="ko-KR" altLang="en-US" sz="1600" dirty="0" smtClean="0"/>
              <a:t>관심 있는 생물학적 현상에 대한 </a:t>
            </a:r>
            <a:r>
              <a:rPr lang="en-US" altLang="ko-KR" sz="1600" dirty="0" smtClean="0"/>
              <a:t>guide genes</a:t>
            </a:r>
          </a:p>
          <a:p>
            <a:pPr>
              <a:lnSpc>
                <a:spcPct val="120000"/>
              </a:lnSpc>
            </a:pPr>
            <a:r>
              <a:rPr lang="en-US" altLang="ko-KR" sz="1600" dirty="0" err="1" smtClean="0"/>
              <a:t>network_file</a:t>
            </a:r>
            <a:r>
              <a:rPr lang="en-US" altLang="ko-KR" sz="1600" dirty="0" smtClean="0"/>
              <a:t> : </a:t>
            </a:r>
            <a:r>
              <a:rPr lang="ko-KR" altLang="en-US" sz="1600" dirty="0" smtClean="0"/>
              <a:t>분석에 이용할 네트워크 파일</a:t>
            </a:r>
            <a:r>
              <a:rPr lang="en-US" altLang="ko-KR" sz="16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sz="1600" dirty="0"/>
              <a:t>o</a:t>
            </a:r>
            <a:r>
              <a:rPr lang="en-US" altLang="ko-KR" sz="1600" dirty="0" smtClean="0"/>
              <a:t>utput file : </a:t>
            </a:r>
            <a:r>
              <a:rPr lang="ko-KR" altLang="en-US" sz="1600" dirty="0" smtClean="0"/>
              <a:t>결과 파일 </a:t>
            </a:r>
            <a:endParaRPr lang="ko-KR" altLang="en-US" sz="1600" dirty="0"/>
          </a:p>
        </p:txBody>
      </p:sp>
      <p:sp>
        <p:nvSpPr>
          <p:cNvPr id="11" name="직사각형 10"/>
          <p:cNvSpPr/>
          <p:nvPr/>
        </p:nvSpPr>
        <p:spPr>
          <a:xfrm>
            <a:off x="1804419" y="3920904"/>
            <a:ext cx="336200" cy="24094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696812" y="3930914"/>
            <a:ext cx="804114" cy="24094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660997" y="3922214"/>
            <a:ext cx="626478" cy="24094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1208636" y="4777716"/>
            <a:ext cx="584646" cy="1983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H="1">
            <a:off x="4054160" y="3613666"/>
            <a:ext cx="763058" cy="3014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V="1">
            <a:off x="3098869" y="6335001"/>
            <a:ext cx="1" cy="19244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44589" y="4410458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후보 유전자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등수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62596" y="648866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유전자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60032" y="3429000"/>
            <a:ext cx="3267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유전자 사이의 연결 점수의 합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631981" y="3933056"/>
            <a:ext cx="2066797" cy="23972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6" name="직선 화살표 연결선 45"/>
          <p:cNvCxnSpPr/>
          <p:nvPr/>
        </p:nvCxnSpPr>
        <p:spPr>
          <a:xfrm flipH="1">
            <a:off x="6754953" y="4962586"/>
            <a:ext cx="37047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093891" y="4779234"/>
            <a:ext cx="2151887" cy="366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유전자의 </a:t>
            </a:r>
            <a:r>
              <a:rPr lang="en-US" altLang="ko-KR" dirty="0" smtClean="0">
                <a:solidFill>
                  <a:srgbClr val="FF0000"/>
                </a:solidFill>
              </a:rPr>
              <a:t>GO term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836712"/>
            <a:ext cx="277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1) Direct Neighborhood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818" y="112474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유전자의 기능 예측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79512" y="1484784"/>
            <a:ext cx="878463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52680" y="1538502"/>
            <a:ext cx="9531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$python GBA_predict_func.py guidegenes.txt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network_file</a:t>
            </a:r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GO_terms.txt  </a:t>
            </a:r>
          </a:p>
          <a:p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output_file</a:t>
            </a:r>
            <a:endParaRPr lang="ko-KR" alt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980" y="2311920"/>
            <a:ext cx="5909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GBA_predict_func.py </a:t>
            </a:r>
            <a:r>
              <a:rPr lang="en-US" altLang="ko-KR" sz="1600" dirty="0"/>
              <a:t>: </a:t>
            </a:r>
            <a:r>
              <a:rPr lang="ko-KR" altLang="en-US" sz="1600" dirty="0" smtClean="0"/>
              <a:t>유전자의 기능 </a:t>
            </a:r>
            <a:r>
              <a:rPr lang="ko-KR" altLang="en-US" sz="1600" dirty="0"/>
              <a:t>예측을 위한 </a:t>
            </a:r>
            <a:r>
              <a:rPr lang="ko-KR" altLang="en-US" sz="1600" dirty="0" err="1"/>
              <a:t>파이썬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코드</a:t>
            </a:r>
            <a:endParaRPr lang="en-US" altLang="ko-KR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92928" y="4895429"/>
            <a:ext cx="2179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관련 </a:t>
            </a:r>
            <a:r>
              <a:rPr lang="en-US" altLang="ko-KR" dirty="0" smtClean="0">
                <a:solidFill>
                  <a:srgbClr val="FF0000"/>
                </a:solidFill>
              </a:rPr>
              <a:t>GO term</a:t>
            </a:r>
            <a:r>
              <a:rPr lang="ko-KR" altLang="en-US" dirty="0" smtClean="0">
                <a:solidFill>
                  <a:srgbClr val="FF0000"/>
                </a:solidFill>
              </a:rPr>
              <a:t> 등수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891" y="266162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결과 파일 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73091" y="5251440"/>
            <a:ext cx="351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연결된 유전자들을 통한 점수 합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2799" y="4521175"/>
            <a:ext cx="173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Input </a:t>
            </a:r>
            <a:r>
              <a:rPr lang="ko-KR" altLang="en-US" dirty="0" smtClean="0">
                <a:solidFill>
                  <a:srgbClr val="FF0000"/>
                </a:solidFill>
              </a:rPr>
              <a:t>유전자명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52021" y="4640202"/>
            <a:ext cx="186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연관된 </a:t>
            </a:r>
            <a:r>
              <a:rPr lang="en-US" altLang="ko-KR" dirty="0" smtClean="0">
                <a:solidFill>
                  <a:srgbClr val="FF0000"/>
                </a:solidFill>
              </a:rPr>
              <a:t>GO term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31698" y="5102691"/>
            <a:ext cx="3184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연관된 </a:t>
            </a:r>
            <a:r>
              <a:rPr lang="en-US" altLang="ko-KR" dirty="0" smtClean="0">
                <a:solidFill>
                  <a:srgbClr val="FF0000"/>
                </a:solidFill>
              </a:rPr>
              <a:t>GO term</a:t>
            </a:r>
            <a:r>
              <a:rPr lang="ko-KR" altLang="en-US" dirty="0" smtClean="0">
                <a:solidFill>
                  <a:srgbClr val="FF0000"/>
                </a:solidFill>
              </a:rPr>
              <a:t>을 제공하게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해주는 다른 연결 유전자</a:t>
            </a:r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들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59" y="3253046"/>
            <a:ext cx="80676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51520" y="450912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①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47711" y="485897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②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7714" y="5206755"/>
            <a:ext cx="411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③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14351" y="458112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④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10875" y="508514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⑤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-30010" y="315845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①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-41061" y="360632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②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76964" y="4108604"/>
            <a:ext cx="411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③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80008" y="285293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④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76256" y="285293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⑤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62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836712"/>
            <a:ext cx="8142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j-ea"/>
                <a:ea typeface="+mj-ea"/>
              </a:rPr>
              <a:t>2</a:t>
            </a:r>
            <a:r>
              <a:rPr lang="en-US" altLang="ko-KR" dirty="0" smtClean="0">
                <a:latin typeface="+mj-ea"/>
                <a:ea typeface="+mj-ea"/>
              </a:rPr>
              <a:t>) Context-associated-hub (CAH) </a:t>
            </a:r>
          </a:p>
          <a:p>
            <a:r>
              <a:rPr lang="en-US" altLang="ko-KR" dirty="0" smtClean="0">
                <a:latin typeface="+mj-ea"/>
                <a:ea typeface="+mj-ea"/>
              </a:rPr>
              <a:t>Fisher’s exact test </a:t>
            </a:r>
            <a:r>
              <a:rPr lang="ko-KR" altLang="en-US" dirty="0" smtClean="0">
                <a:latin typeface="+mj-ea"/>
                <a:ea typeface="+mj-ea"/>
              </a:rPr>
              <a:t>를 통해 </a:t>
            </a:r>
            <a:r>
              <a:rPr lang="en-US" altLang="ko-KR" dirty="0" smtClean="0">
                <a:latin typeface="+mj-ea"/>
                <a:ea typeface="+mj-ea"/>
              </a:rPr>
              <a:t>DEG</a:t>
            </a:r>
            <a:r>
              <a:rPr lang="ko-KR" altLang="en-US" dirty="0" smtClean="0">
                <a:latin typeface="+mj-ea"/>
                <a:ea typeface="+mj-ea"/>
              </a:rPr>
              <a:t>들과 유의미하게 연결된 </a:t>
            </a:r>
            <a:r>
              <a:rPr lang="en-US" altLang="ko-KR" dirty="0" smtClean="0">
                <a:latin typeface="+mj-ea"/>
                <a:ea typeface="+mj-ea"/>
              </a:rPr>
              <a:t>hub gene</a:t>
            </a:r>
            <a:r>
              <a:rPr lang="ko-KR" altLang="en-US" dirty="0" smtClean="0">
                <a:latin typeface="+mj-ea"/>
                <a:ea typeface="+mj-ea"/>
              </a:rPr>
              <a:t>을 찾는다  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3746" y="1538502"/>
            <a:ext cx="88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$python CAH_find.py DEGs.txt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network_file</a:t>
            </a:r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hublist.txt </a:t>
            </a:r>
            <a:r>
              <a:rPr lang="en-US" altLang="ko-KR" b="1" dirty="0">
                <a:latin typeface="Consolas" panose="020B0609020204030204" pitchFamily="49" charset="0"/>
                <a:cs typeface="Consolas" panose="020B0609020204030204" pitchFamily="49" charset="0"/>
              </a:rPr>
              <a:t>GO_terms.txt </a:t>
            </a:r>
            <a:r>
              <a:rPr lang="en-US" altLang="ko-K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altLang="ko-KR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output_file</a:t>
            </a:r>
            <a:endParaRPr lang="ko-KR" alt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484784"/>
            <a:ext cx="878463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47980" y="2311920"/>
            <a:ext cx="48108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CAH_find.py </a:t>
            </a:r>
            <a:r>
              <a:rPr lang="en-US" altLang="ko-KR" sz="1600" dirty="0"/>
              <a:t>: </a:t>
            </a:r>
            <a:r>
              <a:rPr lang="en-US" altLang="ko-KR" sz="1600" dirty="0" smtClean="0"/>
              <a:t>CAH </a:t>
            </a:r>
            <a:r>
              <a:rPr lang="ko-KR" altLang="en-US" sz="1600" dirty="0" smtClean="0"/>
              <a:t>를 찾기 위한 코드</a:t>
            </a:r>
            <a:endParaRPr lang="en-US" altLang="ko-KR" sz="1600" dirty="0" smtClean="0"/>
          </a:p>
          <a:p>
            <a:r>
              <a:rPr lang="en-US" altLang="ko-KR" sz="1600" dirty="0" smtClean="0"/>
              <a:t>DEGs.txt : DEG</a:t>
            </a:r>
            <a:r>
              <a:rPr lang="ko-KR" altLang="en-US" sz="1600" dirty="0" smtClean="0"/>
              <a:t>들의 리스트</a:t>
            </a:r>
            <a:endParaRPr lang="en-US" altLang="ko-KR" sz="1600" dirty="0" smtClean="0"/>
          </a:p>
          <a:p>
            <a:r>
              <a:rPr lang="en-US" altLang="ko-KR" sz="1600" dirty="0" smtClean="0"/>
              <a:t>Hublist.txt : </a:t>
            </a:r>
            <a:r>
              <a:rPr lang="ko-KR" altLang="en-US" sz="1600" dirty="0" smtClean="0"/>
              <a:t>네트워크상에서 허브 유전자의 리스트</a:t>
            </a:r>
            <a:endParaRPr lang="en-US" altLang="ko-KR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41891" y="3203684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결과 파일 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970" y="3537794"/>
            <a:ext cx="5953399" cy="153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88654" y="31409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①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31409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②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0411" y="3166303"/>
            <a:ext cx="411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③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702" y="52292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①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9189" y="566084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②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702" y="6108200"/>
            <a:ext cx="411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FF0000"/>
                </a:solidFill>
              </a:rPr>
              <a:t>③</a:t>
            </a:r>
            <a:endParaRPr lang="ko-KR" alt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7994" y="5244589"/>
            <a:ext cx="1967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mtClean="0">
                <a:solidFill>
                  <a:srgbClr val="FF0000"/>
                </a:solidFill>
              </a:rPr>
              <a:t>후보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CAH </a:t>
            </a:r>
            <a:r>
              <a:rPr lang="ko-KR" altLang="en-US" dirty="0" smtClean="0">
                <a:solidFill>
                  <a:srgbClr val="FF0000"/>
                </a:solidFill>
              </a:rPr>
              <a:t>유전자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01486" y="5708546"/>
            <a:ext cx="318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후보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CAH </a:t>
            </a:r>
            <a:r>
              <a:rPr lang="ko-KR" altLang="en-US" dirty="0" smtClean="0">
                <a:solidFill>
                  <a:srgbClr val="FF0000"/>
                </a:solidFill>
              </a:rPr>
              <a:t>유전자의 </a:t>
            </a:r>
            <a:r>
              <a:rPr lang="en-US" altLang="ko-KR" dirty="0" smtClean="0">
                <a:solidFill>
                  <a:srgbClr val="FF0000"/>
                </a:solidFill>
              </a:rPr>
              <a:t>GO term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19603" y="6128074"/>
            <a:ext cx="374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Fisher’s exact test </a:t>
            </a:r>
            <a:r>
              <a:rPr lang="ko-KR" altLang="en-US" dirty="0" smtClean="0">
                <a:solidFill>
                  <a:srgbClr val="FF0000"/>
                </a:solidFill>
              </a:rPr>
              <a:t>를 통한 </a:t>
            </a:r>
            <a:r>
              <a:rPr lang="en-US" altLang="ko-KR" dirty="0" smtClean="0">
                <a:solidFill>
                  <a:srgbClr val="FF0000"/>
                </a:solidFill>
              </a:rPr>
              <a:t>p-value</a:t>
            </a:r>
          </a:p>
          <a:p>
            <a:pPr algn="ctr"/>
            <a:r>
              <a:rPr lang="en-US" altLang="ko-K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낮을수록 통계적으로 유의미함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17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836712"/>
            <a:ext cx="471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3) </a:t>
            </a:r>
            <a:r>
              <a:rPr lang="ko-KR" altLang="en-US" dirty="0" smtClean="0">
                <a:latin typeface="+mj-ea"/>
                <a:ea typeface="+mj-ea"/>
              </a:rPr>
              <a:t>웹 서비스 </a:t>
            </a:r>
            <a:r>
              <a:rPr lang="en-US" altLang="ko-KR" dirty="0" smtClean="0">
                <a:latin typeface="+mj-ea"/>
                <a:ea typeface="+mj-ea"/>
              </a:rPr>
              <a:t>: </a:t>
            </a:r>
            <a:r>
              <a:rPr lang="en-US" altLang="ko-KR" dirty="0" smtClean="0">
                <a:latin typeface="+mj-ea"/>
                <a:ea typeface="+mj-ea"/>
                <a:hlinkClick r:id="rId3"/>
              </a:rPr>
              <a:t>www.inetbio.org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en-US" altLang="ko-KR" dirty="0" smtClean="0">
                <a:latin typeface="+mj-ea"/>
                <a:ea typeface="+mj-ea"/>
                <a:sym typeface="Wingdings" panose="05000000000000000000" pitchFamily="2" charset="2"/>
              </a:rPr>
              <a:t> software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/>
          <a:srcRect l="12404" t="21081" r="36041" b="413"/>
          <a:stretch/>
        </p:blipFill>
        <p:spPr>
          <a:xfrm>
            <a:off x="395536" y="1206044"/>
            <a:ext cx="6688710" cy="551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56" y="836712"/>
            <a:ext cx="471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3) </a:t>
            </a:r>
            <a:r>
              <a:rPr lang="ko-KR" altLang="en-US" dirty="0" smtClean="0">
                <a:latin typeface="+mj-ea"/>
                <a:ea typeface="+mj-ea"/>
              </a:rPr>
              <a:t>웹 서비스 </a:t>
            </a:r>
            <a:r>
              <a:rPr lang="en-US" altLang="ko-KR" dirty="0" smtClean="0">
                <a:latin typeface="+mj-ea"/>
                <a:ea typeface="+mj-ea"/>
              </a:rPr>
              <a:t>: </a:t>
            </a:r>
            <a:r>
              <a:rPr lang="en-US" altLang="ko-KR" dirty="0" smtClean="0">
                <a:latin typeface="+mj-ea"/>
                <a:ea typeface="+mj-ea"/>
                <a:hlinkClick r:id="rId3"/>
              </a:rPr>
              <a:t>www.inetbio.org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en-US" altLang="ko-KR" dirty="0" smtClean="0">
                <a:latin typeface="+mj-ea"/>
                <a:ea typeface="+mj-ea"/>
                <a:sym typeface="Wingdings" panose="05000000000000000000" pitchFamily="2" charset="2"/>
              </a:rPr>
              <a:t> software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rcRect l="12209" t="15907" r="16133" b="30217"/>
          <a:stretch/>
        </p:blipFill>
        <p:spPr>
          <a:xfrm>
            <a:off x="395536" y="1206044"/>
            <a:ext cx="8712460" cy="354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790" y="852478"/>
            <a:ext cx="474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3) </a:t>
            </a:r>
            <a:r>
              <a:rPr lang="ko-KR" altLang="en-US" dirty="0" smtClean="0">
                <a:latin typeface="+mj-ea"/>
                <a:ea typeface="+mj-ea"/>
              </a:rPr>
              <a:t>웹 서비스 </a:t>
            </a:r>
            <a:r>
              <a:rPr lang="en-US" altLang="ko-KR" dirty="0" smtClean="0">
                <a:latin typeface="+mj-ea"/>
                <a:ea typeface="+mj-ea"/>
              </a:rPr>
              <a:t>: www.netbiolab.org/mousenet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060848"/>
            <a:ext cx="851535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1241999"/>
            <a:ext cx="643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   (1) Mouse immune response</a:t>
            </a:r>
            <a:r>
              <a:rPr lang="ko-KR" altLang="en-US" dirty="0" smtClean="0"/>
              <a:t>에 관련된 유전자 후보 찾기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694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790" y="852478"/>
            <a:ext cx="4420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3) </a:t>
            </a:r>
            <a:r>
              <a:rPr lang="ko-KR" altLang="en-US" dirty="0" smtClean="0">
                <a:latin typeface="+mj-ea"/>
                <a:ea typeface="+mj-ea"/>
              </a:rPr>
              <a:t>웹 서비스 </a:t>
            </a:r>
            <a:r>
              <a:rPr lang="en-US" altLang="ko-KR" dirty="0" smtClean="0">
                <a:latin typeface="+mj-ea"/>
                <a:ea typeface="+mj-ea"/>
              </a:rPr>
              <a:t>: www.netbiolab.org/ricenet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7" y="1241999"/>
            <a:ext cx="8568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(2) Rice immune mediated response</a:t>
            </a:r>
            <a:r>
              <a:rPr lang="ko-KR" altLang="en-US" dirty="0" smtClean="0"/>
              <a:t>에 관한 </a:t>
            </a:r>
            <a:r>
              <a:rPr lang="en-US" altLang="ko-KR" dirty="0" smtClean="0"/>
              <a:t>DEG</a:t>
            </a:r>
            <a:r>
              <a:rPr lang="ko-KR" altLang="en-US" dirty="0" smtClean="0"/>
              <a:t>을 이용하여 </a:t>
            </a:r>
            <a:r>
              <a:rPr lang="en-US" altLang="ko-KR" dirty="0" smtClean="0"/>
              <a:t>context-associated hub </a:t>
            </a:r>
            <a:r>
              <a:rPr lang="ko-KR" altLang="en-US" dirty="0" smtClean="0"/>
              <a:t>찾기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90" y="2470494"/>
            <a:ext cx="84963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87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941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1.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실습 목표</a:t>
            </a:r>
            <a:endParaRPr lang="ko-KR" altLang="en-US" sz="2400" b="1" dirty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000" y="1170975"/>
            <a:ext cx="8400388" cy="4202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ko-KR" altLang="en-US" dirty="0" smtClean="0"/>
              <a:t>  유전자 네트워크는 </a:t>
            </a:r>
            <a:r>
              <a:rPr lang="ko-KR" altLang="en-US" dirty="0" err="1" smtClean="0"/>
              <a:t>오믹스</a:t>
            </a:r>
            <a:r>
              <a:rPr lang="ko-KR" altLang="en-US" dirty="0" smtClean="0"/>
              <a:t> 데이터를 사용하여 유전자들 사이의 기능적 상관관계를 토대로 그들을 연결시킴으로써 만들어진다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연결들은 수많은 유전자들의 생물학적 상호작용과 대사과정들을 지도화 하는 것인데 이 지도를 통해 생물학자들은 미처 알지 못했던 여러 유전자들 사이의 흥미로운 연관성을 찾아 볼 수 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ko-KR" altLang="en-US" dirty="0" smtClean="0"/>
              <a:t>  때문에 이러한 연관성을 관찰하는 것으로 유전자 네트워크를 이용하여 생물학적 가설이 수립될 수 있고 이를 확인함으로써 많은 생물학적 발견이 이루어지기도 하지만 한편으로는 유전자 네트워크는 너무나도 복잡한 생물체 내의 상호작용을 보여주기도 하기 때문에 이 지도에서 길을 잃게 만들기도 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</a:t>
            </a:r>
            <a:endParaRPr lang="en-US" altLang="ko-KR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ko-KR" altLang="en-US" dirty="0" smtClean="0"/>
              <a:t>  이번 실습에서는 완성된 유전자 네트워크를 가지고 생물학적 가설을 도출해 내기 위한 몇 가지 방법을 이용하고 이를 통해 생물학적 발견을 위한 후보 유전자들을 선별하는 것을 목표로 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 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45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4.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실</a:t>
            </a:r>
            <a:r>
              <a:rPr lang="ko-KR" altLang="en-US" sz="2400" b="1" dirty="0">
                <a:latin typeface="+mj-ea"/>
                <a:ea typeface="+mj-ea"/>
                <a:cs typeface="Verdana" panose="020B0604030504040204" pitchFamily="34" charset="0"/>
              </a:rPr>
              <a:t>습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0790" y="852478"/>
            <a:ext cx="459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ea"/>
                <a:ea typeface="+mj-ea"/>
              </a:rPr>
              <a:t>3) </a:t>
            </a:r>
            <a:r>
              <a:rPr lang="ko-KR" altLang="en-US" dirty="0" smtClean="0">
                <a:latin typeface="+mj-ea"/>
                <a:ea typeface="+mj-ea"/>
              </a:rPr>
              <a:t>웹 서비스 </a:t>
            </a:r>
            <a:r>
              <a:rPr lang="en-US" altLang="ko-KR" dirty="0" smtClean="0">
                <a:latin typeface="+mj-ea"/>
                <a:ea typeface="+mj-ea"/>
              </a:rPr>
              <a:t>: www.netbiolab.org/morphin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7" y="1241999"/>
            <a:ext cx="8568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(3) </a:t>
            </a:r>
            <a:r>
              <a:rPr lang="en-US" altLang="ko-KR" dirty="0" err="1" smtClean="0"/>
              <a:t>Morphin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모델생명체를 이용한 인간 질병연구 네트워크 툴  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90" y="2348880"/>
            <a:ext cx="847725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6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1891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j-ea"/>
                <a:ea typeface="+mj-ea"/>
                <a:cs typeface="Verdana" panose="020B0604030504040204" pitchFamily="34" charset="0"/>
              </a:rPr>
              <a:t>5</a:t>
            </a:r>
            <a:r>
              <a:rPr lang="en-US" altLang="ko-KR" sz="2400" b="1" dirty="0" smtClean="0">
                <a:latin typeface="+mj-ea"/>
                <a:ea typeface="+mj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j-ea"/>
                <a:ea typeface="+mj-ea"/>
                <a:cs typeface="Verdana" panose="020B0604030504040204" pitchFamily="34" charset="0"/>
              </a:rPr>
              <a:t>참고 문헌</a:t>
            </a:r>
            <a:endParaRPr lang="en-US" altLang="ko-KR" sz="2400" b="1" dirty="0" smtClean="0">
              <a:latin typeface="+mj-ea"/>
              <a:ea typeface="+mj-ea"/>
              <a:cs typeface="Verdana" panose="020B060403050404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5522" y="993917"/>
            <a:ext cx="827116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/>
              <a:t>1) </a:t>
            </a:r>
            <a:r>
              <a:rPr lang="en-US" altLang="ko-KR" sz="1600" dirty="0" err="1" smtClean="0"/>
              <a:t>Insuk</a:t>
            </a:r>
            <a:r>
              <a:rPr lang="en-US" altLang="ko-KR" sz="1600" dirty="0" smtClean="0"/>
              <a:t> Lee et al., A </a:t>
            </a:r>
            <a:r>
              <a:rPr lang="en-US" altLang="ko-KR" sz="1600" dirty="0"/>
              <a:t>Probabilistic functional network of yeast genes. </a:t>
            </a:r>
            <a:r>
              <a:rPr lang="en-US" altLang="ko-KR" sz="1600" i="1" dirty="0" smtClean="0"/>
              <a:t>Science </a:t>
            </a:r>
            <a:r>
              <a:rPr lang="en-US" altLang="ko-KR" sz="1600" dirty="0" smtClean="0"/>
              <a:t>2004 306:1555-1558</a:t>
            </a:r>
            <a:endParaRPr lang="ko-KR" altLang="en-US" sz="1600" dirty="0"/>
          </a:p>
        </p:txBody>
      </p:sp>
      <p:sp>
        <p:nvSpPr>
          <p:cNvPr id="7" name="직사각형 6"/>
          <p:cNvSpPr/>
          <p:nvPr/>
        </p:nvSpPr>
        <p:spPr>
          <a:xfrm>
            <a:off x="285760" y="1741284"/>
            <a:ext cx="87321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/>
              <a:t>2) </a:t>
            </a:r>
            <a:r>
              <a:rPr lang="en-US" altLang="ko-KR" sz="1600" dirty="0" err="1" smtClean="0"/>
              <a:t>Insuk</a:t>
            </a:r>
            <a:r>
              <a:rPr lang="en-US" altLang="ko-KR" sz="1600" dirty="0" smtClean="0"/>
              <a:t> Lee et al., A </a:t>
            </a:r>
            <a:r>
              <a:rPr lang="en-US" altLang="ko-KR" sz="1600" dirty="0"/>
              <a:t>single gene network accurately predicts phenotypic effects of gene perturbation in </a:t>
            </a:r>
            <a:r>
              <a:rPr lang="en-US" altLang="ko-KR" sz="1600" i="1" dirty="0"/>
              <a:t>Caenorhabditis </a:t>
            </a:r>
            <a:r>
              <a:rPr lang="en-US" altLang="ko-KR" sz="1600" i="1" dirty="0" err="1"/>
              <a:t>elegans</a:t>
            </a:r>
            <a:r>
              <a:rPr lang="en-US" altLang="ko-KR" sz="1600" dirty="0"/>
              <a:t>. </a:t>
            </a:r>
            <a:r>
              <a:rPr lang="en-US" altLang="ko-KR" sz="1600" i="1" dirty="0"/>
              <a:t>Nature Genetics</a:t>
            </a:r>
            <a:r>
              <a:rPr lang="en-US" altLang="ko-KR" sz="1600" dirty="0"/>
              <a:t>  </a:t>
            </a:r>
            <a:r>
              <a:rPr lang="en-US" altLang="ko-KR" sz="1600" dirty="0" smtClean="0"/>
              <a:t>2008 </a:t>
            </a:r>
            <a:r>
              <a:rPr lang="en-US" altLang="ko-KR" sz="1600" dirty="0"/>
              <a:t>Feb;40(2):</a:t>
            </a:r>
            <a:r>
              <a:rPr lang="en-US" altLang="ko-KR" sz="1600" dirty="0" smtClean="0"/>
              <a:t>181-8</a:t>
            </a:r>
            <a:endParaRPr lang="ko-KR" altLang="en-US" sz="1600" dirty="0"/>
          </a:p>
        </p:txBody>
      </p:sp>
      <p:sp>
        <p:nvSpPr>
          <p:cNvPr id="8" name="직사각형 7"/>
          <p:cNvSpPr/>
          <p:nvPr/>
        </p:nvSpPr>
        <p:spPr>
          <a:xfrm>
            <a:off x="291556" y="2508662"/>
            <a:ext cx="840278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/>
              <a:t>3) Jung </a:t>
            </a:r>
            <a:r>
              <a:rPr lang="en-US" altLang="ko-KR" sz="1600" dirty="0" err="1" smtClean="0"/>
              <a:t>Eun</a:t>
            </a:r>
            <a:r>
              <a:rPr lang="en-US" altLang="ko-KR" sz="1600" dirty="0" smtClean="0"/>
              <a:t> Shim et al., Pathway-Dependent </a:t>
            </a:r>
            <a:r>
              <a:rPr lang="en-US" altLang="ko-KR" sz="1600" dirty="0"/>
              <a:t>Effectiveness of Network Algorithms for Gene Prioritization, </a:t>
            </a:r>
            <a:r>
              <a:rPr lang="en-US" altLang="ko-KR" sz="1600" i="1" dirty="0" err="1"/>
              <a:t>PLoS</a:t>
            </a:r>
            <a:r>
              <a:rPr lang="en-US" altLang="ko-KR" sz="1600" i="1" dirty="0"/>
              <a:t> One</a:t>
            </a:r>
            <a:r>
              <a:rPr lang="en-US" altLang="ko-KR" sz="1600" dirty="0"/>
              <a:t> 2015 Jun 19;10(6):e0130589</a:t>
            </a:r>
            <a:endParaRPr lang="ko-KR" altLang="en-US" sz="1600" dirty="0"/>
          </a:p>
        </p:txBody>
      </p:sp>
      <p:sp>
        <p:nvSpPr>
          <p:cNvPr id="2" name="직사각형 1"/>
          <p:cNvSpPr/>
          <p:nvPr/>
        </p:nvSpPr>
        <p:spPr>
          <a:xfrm>
            <a:off x="288834" y="4941168"/>
            <a:ext cx="81690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6) </a:t>
            </a:r>
            <a:r>
              <a:rPr lang="en-US" altLang="ko-KR" sz="1600" dirty="0" err="1" smtClean="0"/>
              <a:t>Sohyun</a:t>
            </a:r>
            <a:r>
              <a:rPr lang="en-US" altLang="ko-KR" sz="1600" dirty="0" smtClean="0"/>
              <a:t> Hwang et al., MORPHIN: a web tool for human disease research by projecting model organism biology onto a human integrated gene network, </a:t>
            </a:r>
            <a:r>
              <a:rPr lang="en-US" altLang="ko-KR" sz="1600" i="1" dirty="0" smtClean="0"/>
              <a:t>Nucleic Acids Res</a:t>
            </a:r>
            <a:r>
              <a:rPr lang="en-US" altLang="ko-KR" sz="1600" dirty="0" smtClean="0"/>
              <a:t> 2014 Jul;42:W147-53</a:t>
            </a:r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283052" y="4209566"/>
            <a:ext cx="81613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5) </a:t>
            </a:r>
            <a:r>
              <a:rPr lang="en-US" altLang="ko-KR" sz="1600" dirty="0" err="1" smtClean="0"/>
              <a:t>Tak</a:t>
            </a:r>
            <a:r>
              <a:rPr lang="en-US" altLang="ko-KR" sz="1600" dirty="0" smtClean="0"/>
              <a:t> Lee et al., </a:t>
            </a:r>
            <a:r>
              <a:rPr lang="en-US" altLang="ko-KR" sz="1600" dirty="0" err="1" smtClean="0"/>
              <a:t>RiceNet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v2: an improved network prioritization server for rice genes, </a:t>
            </a:r>
            <a:r>
              <a:rPr lang="en-US" altLang="ko-KR" sz="1600" i="1" dirty="0"/>
              <a:t>Nucleic Acids Research</a:t>
            </a:r>
            <a:r>
              <a:rPr lang="en-US" altLang="ko-KR" sz="1600" dirty="0"/>
              <a:t> 2015 Jul 1;43(W1):W122-7</a:t>
            </a:r>
            <a:endParaRPr lang="ko-KR" altLang="en-US" sz="1600" dirty="0"/>
          </a:p>
        </p:txBody>
      </p:sp>
      <p:sp>
        <p:nvSpPr>
          <p:cNvPr id="10" name="직사각형 9"/>
          <p:cNvSpPr/>
          <p:nvPr/>
        </p:nvSpPr>
        <p:spPr>
          <a:xfrm>
            <a:off x="285175" y="3302002"/>
            <a:ext cx="82672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4) </a:t>
            </a:r>
            <a:r>
              <a:rPr lang="en-US" altLang="ko-KR" sz="1600" dirty="0" err="1" smtClean="0"/>
              <a:t>Eiru</a:t>
            </a:r>
            <a:r>
              <a:rPr lang="en-US" altLang="ko-KR" sz="1600" dirty="0" smtClean="0"/>
              <a:t> Kim et al., </a:t>
            </a:r>
            <a:r>
              <a:rPr lang="en-US" altLang="ko-KR" sz="1600" dirty="0" err="1" smtClean="0"/>
              <a:t>MouseNet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v2: A database of gene networks for studying the laboratory mouse and eight other model vertebrates</a:t>
            </a:r>
            <a:r>
              <a:rPr lang="en-US" altLang="ko-KR" sz="1600" dirty="0" smtClean="0"/>
              <a:t>, </a:t>
            </a:r>
            <a:r>
              <a:rPr lang="en-US" altLang="ko-KR" sz="1600" i="1" dirty="0" smtClean="0"/>
              <a:t>Nucleic </a:t>
            </a:r>
            <a:r>
              <a:rPr lang="en-US" altLang="ko-KR" sz="1600" i="1" dirty="0"/>
              <a:t>Acids Research</a:t>
            </a:r>
            <a:r>
              <a:rPr lang="en-US" altLang="ko-KR" sz="1600" dirty="0"/>
              <a:t> 2016 Jan 4;44(D1):D848-54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950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796236"/>
            <a:ext cx="8685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/>
              <a:t>Network based prioritization</a:t>
            </a:r>
          </a:p>
          <a:p>
            <a:r>
              <a:rPr lang="ko-KR" altLang="en-US" sz="2000" dirty="0" smtClean="0"/>
              <a:t>네트워크 기반의 유전자 우선순위 선정</a:t>
            </a:r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608682" y="1921268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08682" y="2929380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08682" y="3969024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08682" y="5017612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1361666" y="2560396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>
            <a:off x="1356216" y="357745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1366722" y="465757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2251844" y="4257055"/>
            <a:ext cx="234026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2594659" y="4470506"/>
            <a:ext cx="1505968" cy="57606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</a:rPr>
              <a:t>?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flipH="1">
            <a:off x="2251844" y="5092193"/>
            <a:ext cx="234027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2572150" y="1925704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H="1">
            <a:off x="2217938" y="2619649"/>
            <a:ext cx="252029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87189" y="2015520"/>
            <a:ext cx="450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많은 유전자들은 서로 상호작용 한다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9221" y="3154348"/>
            <a:ext cx="459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유전자들은 종종 하나의 표현형질이 아닌 여러 표현형질을 유도하는 </a:t>
            </a:r>
            <a:r>
              <a:rPr lang="en-US" altLang="ko-KR" dirty="0" smtClean="0"/>
              <a:t>Pleiotropy</a:t>
            </a:r>
            <a:r>
              <a:rPr lang="ko-KR" altLang="en-US" dirty="0" smtClean="0"/>
              <a:t>를 보인다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364255" y="4851008"/>
            <a:ext cx="4505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유전자들은 결국 복잡한 네트워크를 형성하여 생물학적 기능을 수행하게 된다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77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796236"/>
            <a:ext cx="8685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/>
              <a:t>Network based prioritization</a:t>
            </a:r>
          </a:p>
          <a:p>
            <a:r>
              <a:rPr lang="ko-KR" altLang="en-US" sz="2000" dirty="0" smtClean="0"/>
              <a:t>네트워크 기반의 유전자 우선순위 선정</a:t>
            </a:r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608682" y="1921268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08682" y="2929380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08682" y="3969024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08682" y="5017612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1361666" y="2560396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>
            <a:off x="1356216" y="357745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1366722" y="4657572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2251844" y="4257055"/>
            <a:ext cx="234026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2594659" y="4470506"/>
            <a:ext cx="1505968" cy="57606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</a:rPr>
              <a:t>?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flipH="1">
            <a:off x="2251844" y="5092193"/>
            <a:ext cx="234027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2572150" y="1925704"/>
            <a:ext cx="1505968" cy="57606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H="1">
            <a:off x="2217938" y="2619649"/>
            <a:ext cx="252029" cy="21345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33" y="1547441"/>
            <a:ext cx="3358175" cy="447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타원 26"/>
          <p:cNvSpPr/>
          <p:nvPr/>
        </p:nvSpPr>
        <p:spPr>
          <a:xfrm>
            <a:off x="5125160" y="2053227"/>
            <a:ext cx="1440160" cy="1291708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7047719" y="3712117"/>
            <a:ext cx="872480" cy="865338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5131068" y="4605171"/>
            <a:ext cx="1169123" cy="1123170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046270" y="2720035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560114" y="4069462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940152" y="5149582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973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1043056"/>
            <a:ext cx="868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dirty="0"/>
              <a:t>D</a:t>
            </a:r>
            <a:r>
              <a:rPr lang="en-US" altLang="ko-KR" dirty="0" smtClean="0"/>
              <a:t>irect Neighborhood</a:t>
            </a:r>
          </a:p>
          <a:p>
            <a:r>
              <a:rPr lang="ko-KR" altLang="en-US" dirty="0" smtClean="0"/>
              <a:t>네트워크상에서 직접적으로 연결되어진 유전자들은 비슷한 생물학적 기능을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8" name="순서도: 연결자 7"/>
          <p:cNvSpPr/>
          <p:nvPr/>
        </p:nvSpPr>
        <p:spPr>
          <a:xfrm rot="5400000">
            <a:off x="159798" y="3474518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순서도: 연결자 8"/>
          <p:cNvSpPr/>
          <p:nvPr/>
        </p:nvSpPr>
        <p:spPr>
          <a:xfrm rot="5400000">
            <a:off x="4516541" y="3969127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연결자 9"/>
          <p:cNvSpPr/>
          <p:nvPr/>
        </p:nvSpPr>
        <p:spPr>
          <a:xfrm rot="5400000">
            <a:off x="2436917" y="3242912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순서도: 연결자 10"/>
          <p:cNvSpPr/>
          <p:nvPr/>
        </p:nvSpPr>
        <p:spPr>
          <a:xfrm rot="5400000">
            <a:off x="3511433" y="4862266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연결자 11"/>
          <p:cNvSpPr/>
          <p:nvPr/>
        </p:nvSpPr>
        <p:spPr>
          <a:xfrm rot="5400000">
            <a:off x="3188848" y="3875912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순서도: 연결자 12"/>
          <p:cNvSpPr/>
          <p:nvPr/>
        </p:nvSpPr>
        <p:spPr>
          <a:xfrm rot="5400000">
            <a:off x="2283925" y="4508914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순서도: 연결자 13"/>
          <p:cNvSpPr/>
          <p:nvPr/>
        </p:nvSpPr>
        <p:spPr>
          <a:xfrm rot="5400000">
            <a:off x="5152586" y="2573059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순서도: 연결자 14"/>
          <p:cNvSpPr/>
          <p:nvPr/>
        </p:nvSpPr>
        <p:spPr>
          <a:xfrm rot="5400000">
            <a:off x="1167419" y="3151931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순서도: 연결자 15"/>
          <p:cNvSpPr/>
          <p:nvPr/>
        </p:nvSpPr>
        <p:spPr>
          <a:xfrm rot="5400000">
            <a:off x="4581067" y="5149207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순서도: 연결자 16"/>
          <p:cNvSpPr/>
          <p:nvPr/>
        </p:nvSpPr>
        <p:spPr>
          <a:xfrm rot="5400000">
            <a:off x="4525435" y="1834558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순서도: 연결자 17"/>
          <p:cNvSpPr/>
          <p:nvPr/>
        </p:nvSpPr>
        <p:spPr>
          <a:xfrm rot="5400000">
            <a:off x="2727800" y="2123578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순서도: 연결자 18"/>
          <p:cNvSpPr/>
          <p:nvPr/>
        </p:nvSpPr>
        <p:spPr>
          <a:xfrm rot="5400000">
            <a:off x="3640297" y="3112844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순서도: 연결자 19"/>
          <p:cNvSpPr/>
          <p:nvPr/>
        </p:nvSpPr>
        <p:spPr>
          <a:xfrm rot="5400000">
            <a:off x="786950" y="1940058"/>
            <a:ext cx="633002" cy="62715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직선 연결선 20"/>
          <p:cNvCxnSpPr>
            <a:stCxn id="14" idx="6"/>
            <a:endCxn id="9" idx="1"/>
          </p:cNvCxnSpPr>
          <p:nvPr/>
        </p:nvCxnSpPr>
        <p:spPr>
          <a:xfrm rot="5400000">
            <a:off x="4834047" y="3423862"/>
            <a:ext cx="855771" cy="414313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50800" dir="5400000" sx="96000" sy="96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>
            <a:stCxn id="17" idx="7"/>
            <a:endCxn id="14" idx="3"/>
          </p:cNvCxnSpPr>
          <p:nvPr/>
        </p:nvCxnSpPr>
        <p:spPr>
          <a:xfrm rot="5400000" flipV="1">
            <a:off x="5010060" y="2425539"/>
            <a:ext cx="290902" cy="183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>
            <a:stCxn id="9" idx="3"/>
            <a:endCxn id="19" idx="7"/>
          </p:cNvCxnSpPr>
          <p:nvPr/>
        </p:nvCxnSpPr>
        <p:spPr>
          <a:xfrm rot="5400000" flipH="1">
            <a:off x="4190577" y="3638171"/>
            <a:ext cx="408686" cy="43278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>
            <a:stCxn id="9" idx="4"/>
            <a:endCxn id="12" idx="0"/>
          </p:cNvCxnSpPr>
          <p:nvPr/>
        </p:nvCxnSpPr>
        <p:spPr>
          <a:xfrm rot="5400000" flipH="1">
            <a:off x="4122585" y="3885824"/>
            <a:ext cx="93217" cy="70054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>
            <a:stCxn id="19" idx="4"/>
            <a:endCxn id="10" idx="0"/>
          </p:cNvCxnSpPr>
          <p:nvPr/>
        </p:nvCxnSpPr>
        <p:spPr>
          <a:xfrm rot="5400000">
            <a:off x="3290074" y="3203336"/>
            <a:ext cx="130069" cy="57623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>
            <a:stCxn id="10" idx="6"/>
            <a:endCxn id="13" idx="2"/>
          </p:cNvCxnSpPr>
          <p:nvPr/>
        </p:nvCxnSpPr>
        <p:spPr>
          <a:xfrm rot="5400000">
            <a:off x="2360421" y="4112994"/>
            <a:ext cx="633002" cy="1529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stCxn id="9" idx="5"/>
            <a:endCxn id="11" idx="1"/>
          </p:cNvCxnSpPr>
          <p:nvPr/>
        </p:nvCxnSpPr>
        <p:spPr>
          <a:xfrm rot="5400000">
            <a:off x="4107719" y="4448451"/>
            <a:ext cx="445537" cy="56164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>
            <a:stCxn id="19" idx="6"/>
            <a:endCxn id="11" idx="2"/>
          </p:cNvCxnSpPr>
          <p:nvPr/>
        </p:nvCxnSpPr>
        <p:spPr>
          <a:xfrm rot="5400000">
            <a:off x="3334156" y="4236699"/>
            <a:ext cx="1116419" cy="12886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>
            <a:stCxn id="10" idx="7"/>
            <a:endCxn id="12" idx="3"/>
          </p:cNvCxnSpPr>
          <p:nvPr/>
        </p:nvCxnSpPr>
        <p:spPr>
          <a:xfrm rot="5400000" flipV="1">
            <a:off x="3036681" y="3718755"/>
            <a:ext cx="185402" cy="30846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>
            <a:stCxn id="13" idx="7"/>
            <a:endCxn id="11" idx="4"/>
          </p:cNvCxnSpPr>
          <p:nvPr/>
        </p:nvCxnSpPr>
        <p:spPr>
          <a:xfrm rot="5400000" flipV="1">
            <a:off x="3103484" y="4764967"/>
            <a:ext cx="129552" cy="69219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>
            <a:stCxn id="9" idx="6"/>
            <a:endCxn id="16" idx="2"/>
          </p:cNvCxnSpPr>
          <p:nvPr/>
        </p:nvCxnSpPr>
        <p:spPr>
          <a:xfrm>
            <a:off x="4833044" y="4599206"/>
            <a:ext cx="64525" cy="54707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>
            <a:stCxn id="11" idx="7"/>
            <a:endCxn id="16" idx="4"/>
          </p:cNvCxnSpPr>
          <p:nvPr/>
        </p:nvCxnSpPr>
        <p:spPr>
          <a:xfrm>
            <a:off x="4049666" y="5399640"/>
            <a:ext cx="534329" cy="6314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>
            <a:stCxn id="15" idx="0"/>
            <a:endCxn id="10" idx="4"/>
          </p:cNvCxnSpPr>
          <p:nvPr/>
        </p:nvCxnSpPr>
        <p:spPr>
          <a:xfrm rot="5400000" flipV="1">
            <a:off x="2073179" y="3189825"/>
            <a:ext cx="90980" cy="64234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stCxn id="20" idx="7"/>
            <a:endCxn id="15" idx="2"/>
          </p:cNvCxnSpPr>
          <p:nvPr/>
        </p:nvCxnSpPr>
        <p:spPr>
          <a:xfrm rot="5400000" flipV="1">
            <a:off x="1068765" y="2733851"/>
            <a:ext cx="671574" cy="158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15" idx="5"/>
            <a:endCxn id="8" idx="0"/>
          </p:cNvCxnSpPr>
          <p:nvPr/>
        </p:nvCxnSpPr>
        <p:spPr>
          <a:xfrm rot="5400000">
            <a:off x="976639" y="3502541"/>
            <a:ext cx="98784" cy="4723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18" idx="6"/>
            <a:endCxn id="10" idx="2"/>
          </p:cNvCxnSpPr>
          <p:nvPr/>
        </p:nvCxnSpPr>
        <p:spPr>
          <a:xfrm rot="5400000">
            <a:off x="2655692" y="2851378"/>
            <a:ext cx="486333" cy="2908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>
            <a:stCxn id="15" idx="6"/>
            <a:endCxn id="13" idx="3"/>
          </p:cNvCxnSpPr>
          <p:nvPr/>
        </p:nvCxnSpPr>
        <p:spPr>
          <a:xfrm rot="5400000" flipV="1">
            <a:off x="1522966" y="3742959"/>
            <a:ext cx="816683" cy="894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18" idx="0"/>
            <a:endCxn id="19" idx="3"/>
          </p:cNvCxnSpPr>
          <p:nvPr/>
        </p:nvCxnSpPr>
        <p:spPr>
          <a:xfrm rot="5400000" flipV="1">
            <a:off x="3163738" y="2631292"/>
            <a:ext cx="765467" cy="37719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>
            <a:stCxn id="10" idx="6"/>
            <a:endCxn id="11" idx="3"/>
          </p:cNvCxnSpPr>
          <p:nvPr/>
        </p:nvCxnSpPr>
        <p:spPr>
          <a:xfrm rot="5400000" flipV="1">
            <a:off x="2640283" y="3986121"/>
            <a:ext cx="1079052" cy="85278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>
            <a:stCxn id="18" idx="0"/>
            <a:endCxn id="14" idx="4"/>
          </p:cNvCxnSpPr>
          <p:nvPr/>
        </p:nvCxnSpPr>
        <p:spPr>
          <a:xfrm>
            <a:off x="3357877" y="2437153"/>
            <a:ext cx="1797636" cy="44948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50800" dir="5400000" sx="96000" sy="96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>
            <a:stCxn id="19" idx="0"/>
            <a:endCxn id="14" idx="5"/>
          </p:cNvCxnSpPr>
          <p:nvPr/>
        </p:nvCxnSpPr>
        <p:spPr>
          <a:xfrm flipV="1">
            <a:off x="4270375" y="3110436"/>
            <a:ext cx="976983" cy="315984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50800" dir="5400000" sx="96000" sy="96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순서도: 연결자 55"/>
          <p:cNvSpPr/>
          <p:nvPr/>
        </p:nvSpPr>
        <p:spPr>
          <a:xfrm rot="5400000">
            <a:off x="6360377" y="3974200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순서도: 연결자 56"/>
          <p:cNvSpPr/>
          <p:nvPr/>
        </p:nvSpPr>
        <p:spPr>
          <a:xfrm rot="5400000">
            <a:off x="6360378" y="3143405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순서도: 연결자 57"/>
          <p:cNvSpPr/>
          <p:nvPr/>
        </p:nvSpPr>
        <p:spPr>
          <a:xfrm rot="5400000">
            <a:off x="7118639" y="4311850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순서도: 연결자 58"/>
          <p:cNvSpPr/>
          <p:nvPr/>
        </p:nvSpPr>
        <p:spPr>
          <a:xfrm rot="5400000">
            <a:off x="7013901" y="3580972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순서도: 연결자 59"/>
          <p:cNvSpPr/>
          <p:nvPr/>
        </p:nvSpPr>
        <p:spPr>
          <a:xfrm rot="5400000">
            <a:off x="7772163" y="3960445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순서도: 연결자 60"/>
          <p:cNvSpPr/>
          <p:nvPr/>
        </p:nvSpPr>
        <p:spPr>
          <a:xfrm rot="5400000">
            <a:off x="7426406" y="2839504"/>
            <a:ext cx="650383" cy="653523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오른쪽 화살표 61"/>
          <p:cNvSpPr/>
          <p:nvPr/>
        </p:nvSpPr>
        <p:spPr>
          <a:xfrm rot="10800000">
            <a:off x="5610278" y="3733527"/>
            <a:ext cx="565544" cy="401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418582" y="2090432"/>
            <a:ext cx="2050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Genes of interest </a:t>
            </a:r>
          </a:p>
          <a:p>
            <a:r>
              <a:rPr lang="en-US" altLang="ko-KR" dirty="0" smtClean="0"/>
              <a:t>(“Guide Genes”)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4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1043056"/>
            <a:ext cx="868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dirty="0" smtClean="0"/>
              <a:t>Direct </a:t>
            </a:r>
            <a:r>
              <a:rPr lang="en-US" altLang="ko-KR" dirty="0"/>
              <a:t>N</a:t>
            </a:r>
            <a:r>
              <a:rPr lang="en-US" altLang="ko-KR" dirty="0" smtClean="0"/>
              <a:t>eighborhood</a:t>
            </a:r>
          </a:p>
          <a:p>
            <a:r>
              <a:rPr lang="ko-KR" altLang="en-US" dirty="0" smtClean="0"/>
              <a:t>네트워크상에서 직접적으로 연결되어진 유전자들은 비슷한 생물학적 기능을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162724" y="1831632"/>
            <a:ext cx="5619938" cy="3947651"/>
            <a:chOff x="176198" y="2889324"/>
            <a:chExt cx="5619938" cy="3947651"/>
          </a:xfrm>
        </p:grpSpPr>
        <p:sp>
          <p:nvSpPr>
            <p:cNvPr id="8" name="순서도: 연결자 7"/>
            <p:cNvSpPr/>
            <p:nvPr/>
          </p:nvSpPr>
          <p:spPr>
            <a:xfrm rot="5400000">
              <a:off x="173272" y="4532210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순서도: 연결자 16"/>
            <p:cNvSpPr/>
            <p:nvPr/>
          </p:nvSpPr>
          <p:spPr>
            <a:xfrm rot="5400000">
              <a:off x="4538909" y="2892250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순서도: 연결자 19"/>
            <p:cNvSpPr/>
            <p:nvPr/>
          </p:nvSpPr>
          <p:spPr>
            <a:xfrm rot="5400000">
              <a:off x="800424" y="2997750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직선 연결선 20"/>
            <p:cNvCxnSpPr>
              <a:stCxn id="14" idx="6"/>
              <a:endCxn id="9" idx="1"/>
            </p:cNvCxnSpPr>
            <p:nvPr/>
          </p:nvCxnSpPr>
          <p:spPr>
            <a:xfrm rot="5400000">
              <a:off x="4847521" y="4481554"/>
              <a:ext cx="855771" cy="414313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>
              <a:stCxn id="17" idx="7"/>
              <a:endCxn id="14" idx="3"/>
            </p:cNvCxnSpPr>
            <p:nvPr/>
          </p:nvCxnSpPr>
          <p:spPr>
            <a:xfrm rot="5400000" flipV="1">
              <a:off x="5023534" y="3483231"/>
              <a:ext cx="290902" cy="183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>
              <a:stCxn id="9" idx="3"/>
              <a:endCxn id="19" idx="7"/>
            </p:cNvCxnSpPr>
            <p:nvPr/>
          </p:nvCxnSpPr>
          <p:spPr>
            <a:xfrm rot="5400000" flipH="1">
              <a:off x="4204051" y="4695863"/>
              <a:ext cx="408686" cy="43278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>
              <a:stCxn id="9" idx="4"/>
              <a:endCxn id="12" idx="0"/>
            </p:cNvCxnSpPr>
            <p:nvPr/>
          </p:nvCxnSpPr>
          <p:spPr>
            <a:xfrm rot="5400000" flipH="1">
              <a:off x="4136059" y="4943516"/>
              <a:ext cx="93217" cy="70054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>
              <a:stCxn id="19" idx="4"/>
              <a:endCxn id="10" idx="0"/>
            </p:cNvCxnSpPr>
            <p:nvPr/>
          </p:nvCxnSpPr>
          <p:spPr>
            <a:xfrm rot="5400000">
              <a:off x="3303548" y="4261028"/>
              <a:ext cx="130069" cy="57623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>
              <a:stCxn id="10" idx="6"/>
              <a:endCxn id="13" idx="2"/>
            </p:cNvCxnSpPr>
            <p:nvPr/>
          </p:nvCxnSpPr>
          <p:spPr>
            <a:xfrm rot="5400000">
              <a:off x="2373895" y="5170686"/>
              <a:ext cx="633002" cy="152987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>
              <a:stCxn id="9" idx="5"/>
              <a:endCxn id="11" idx="1"/>
            </p:cNvCxnSpPr>
            <p:nvPr/>
          </p:nvCxnSpPr>
          <p:spPr>
            <a:xfrm rot="5400000">
              <a:off x="4121193" y="5506143"/>
              <a:ext cx="445537" cy="5616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>
              <a:stCxn id="19" idx="6"/>
              <a:endCxn id="11" idx="2"/>
            </p:cNvCxnSpPr>
            <p:nvPr/>
          </p:nvCxnSpPr>
          <p:spPr>
            <a:xfrm rot="5400000">
              <a:off x="3347630" y="5294391"/>
              <a:ext cx="1116419" cy="12886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>
              <a:stCxn id="10" idx="7"/>
              <a:endCxn id="12" idx="3"/>
            </p:cNvCxnSpPr>
            <p:nvPr/>
          </p:nvCxnSpPr>
          <p:spPr>
            <a:xfrm rot="5400000" flipV="1">
              <a:off x="3050155" y="4776447"/>
              <a:ext cx="185402" cy="30846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>
              <a:stCxn id="13" idx="7"/>
              <a:endCxn id="11" idx="4"/>
            </p:cNvCxnSpPr>
            <p:nvPr/>
          </p:nvCxnSpPr>
          <p:spPr>
            <a:xfrm rot="5400000" flipV="1">
              <a:off x="3116958" y="5822659"/>
              <a:ext cx="129552" cy="692199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>
              <a:stCxn id="9" idx="6"/>
              <a:endCxn id="16" idx="2"/>
            </p:cNvCxnSpPr>
            <p:nvPr/>
          </p:nvCxnSpPr>
          <p:spPr>
            <a:xfrm>
              <a:off x="4846518" y="5656898"/>
              <a:ext cx="64525" cy="547077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>
              <a:stCxn id="11" idx="7"/>
              <a:endCxn id="16" idx="4"/>
            </p:cNvCxnSpPr>
            <p:nvPr/>
          </p:nvCxnSpPr>
          <p:spPr>
            <a:xfrm>
              <a:off x="4063140" y="6457332"/>
              <a:ext cx="534329" cy="63143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>
              <a:stCxn id="15" idx="0"/>
              <a:endCxn id="10" idx="4"/>
            </p:cNvCxnSpPr>
            <p:nvPr/>
          </p:nvCxnSpPr>
          <p:spPr>
            <a:xfrm rot="5400000" flipV="1">
              <a:off x="2086653" y="4247517"/>
              <a:ext cx="90980" cy="642346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>
              <a:stCxn id="20" idx="7"/>
              <a:endCxn id="15" idx="2"/>
            </p:cNvCxnSpPr>
            <p:nvPr/>
          </p:nvCxnSpPr>
          <p:spPr>
            <a:xfrm rot="5400000" flipV="1">
              <a:off x="1082239" y="3791543"/>
              <a:ext cx="671574" cy="1587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>
              <a:stCxn id="15" idx="5"/>
              <a:endCxn id="8" idx="0"/>
            </p:cNvCxnSpPr>
            <p:nvPr/>
          </p:nvCxnSpPr>
          <p:spPr>
            <a:xfrm rot="5400000">
              <a:off x="990113" y="4560233"/>
              <a:ext cx="98784" cy="4723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>
              <a:stCxn id="18" idx="6"/>
              <a:endCxn id="10" idx="2"/>
            </p:cNvCxnSpPr>
            <p:nvPr/>
          </p:nvCxnSpPr>
          <p:spPr>
            <a:xfrm rot="5400000">
              <a:off x="2669166" y="3909070"/>
              <a:ext cx="486333" cy="29088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>
              <a:stCxn id="15" idx="6"/>
              <a:endCxn id="13" idx="3"/>
            </p:cNvCxnSpPr>
            <p:nvPr/>
          </p:nvCxnSpPr>
          <p:spPr>
            <a:xfrm rot="5400000" flipV="1">
              <a:off x="1536440" y="4800651"/>
              <a:ext cx="816683" cy="894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>
              <a:stCxn id="18" idx="0"/>
              <a:endCxn id="19" idx="3"/>
            </p:cNvCxnSpPr>
            <p:nvPr/>
          </p:nvCxnSpPr>
          <p:spPr>
            <a:xfrm rot="5400000" flipV="1">
              <a:off x="3177212" y="3688984"/>
              <a:ext cx="765467" cy="37719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>
              <a:stCxn id="10" idx="6"/>
              <a:endCxn id="11" idx="3"/>
            </p:cNvCxnSpPr>
            <p:nvPr/>
          </p:nvCxnSpPr>
          <p:spPr>
            <a:xfrm rot="5400000" flipV="1">
              <a:off x="2653757" y="5043813"/>
              <a:ext cx="1079052" cy="85278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>
              <a:stCxn id="18" idx="0"/>
              <a:endCxn id="14" idx="4"/>
            </p:cNvCxnSpPr>
            <p:nvPr/>
          </p:nvCxnSpPr>
          <p:spPr>
            <a:xfrm>
              <a:off x="3371351" y="3494845"/>
              <a:ext cx="1797636" cy="4494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>
              <a:stCxn id="19" idx="0"/>
              <a:endCxn id="14" idx="5"/>
            </p:cNvCxnSpPr>
            <p:nvPr/>
          </p:nvCxnSpPr>
          <p:spPr>
            <a:xfrm flipV="1">
              <a:off x="4283849" y="4168128"/>
              <a:ext cx="976983" cy="3159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순서도: 연결자 8"/>
            <p:cNvSpPr/>
            <p:nvPr/>
          </p:nvSpPr>
          <p:spPr>
            <a:xfrm rot="5400000">
              <a:off x="4530015" y="5026819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순서도: 연결자 9"/>
            <p:cNvSpPr/>
            <p:nvPr/>
          </p:nvSpPr>
          <p:spPr>
            <a:xfrm rot="5400000">
              <a:off x="2450391" y="4300604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순서도: 연결자 10"/>
            <p:cNvSpPr/>
            <p:nvPr/>
          </p:nvSpPr>
          <p:spPr>
            <a:xfrm rot="5400000">
              <a:off x="3524907" y="5919958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순서도: 연결자 11"/>
            <p:cNvSpPr/>
            <p:nvPr/>
          </p:nvSpPr>
          <p:spPr>
            <a:xfrm rot="5400000">
              <a:off x="3202322" y="4933604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순서도: 연결자 17"/>
            <p:cNvSpPr/>
            <p:nvPr/>
          </p:nvSpPr>
          <p:spPr>
            <a:xfrm rot="5400000">
              <a:off x="2741274" y="3181270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순서도: 연결자 18"/>
            <p:cNvSpPr/>
            <p:nvPr/>
          </p:nvSpPr>
          <p:spPr>
            <a:xfrm rot="5400000">
              <a:off x="3653771" y="4170536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순서도: 연결자 12"/>
            <p:cNvSpPr/>
            <p:nvPr/>
          </p:nvSpPr>
          <p:spPr>
            <a:xfrm rot="5400000">
              <a:off x="2297399" y="5566606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순서도: 연결자 13"/>
            <p:cNvSpPr/>
            <p:nvPr/>
          </p:nvSpPr>
          <p:spPr>
            <a:xfrm rot="5400000">
              <a:off x="5166060" y="3630751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순서도: 연결자 14"/>
            <p:cNvSpPr/>
            <p:nvPr/>
          </p:nvSpPr>
          <p:spPr>
            <a:xfrm rot="5400000">
              <a:off x="1180893" y="4209623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순서도: 연결자 15"/>
            <p:cNvSpPr/>
            <p:nvPr/>
          </p:nvSpPr>
          <p:spPr>
            <a:xfrm rot="5400000">
              <a:off x="4594541" y="6206899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310229" y="269767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753967" y="52781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463381" y="463782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C</a:t>
            </a:r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321998" y="328803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46" name="오른쪽 화살표 45"/>
          <p:cNvSpPr/>
          <p:nvPr/>
        </p:nvSpPr>
        <p:spPr>
          <a:xfrm>
            <a:off x="5770828" y="3643066"/>
            <a:ext cx="565544" cy="401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순서도: 연결자 46"/>
          <p:cNvSpPr/>
          <p:nvPr/>
        </p:nvSpPr>
        <p:spPr>
          <a:xfrm>
            <a:off x="6612594" y="2248732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순서도: 연결자 47"/>
          <p:cNvSpPr/>
          <p:nvPr/>
        </p:nvSpPr>
        <p:spPr>
          <a:xfrm>
            <a:off x="6624876" y="3115772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49" name="순서도: 연결자 48"/>
          <p:cNvSpPr/>
          <p:nvPr/>
        </p:nvSpPr>
        <p:spPr>
          <a:xfrm>
            <a:off x="6624876" y="3962130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순서도: 연결자 49"/>
          <p:cNvSpPr/>
          <p:nvPr/>
        </p:nvSpPr>
        <p:spPr>
          <a:xfrm>
            <a:off x="6623182" y="4828062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99099" y="1797399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후보 유전자들</a:t>
            </a:r>
            <a:endParaRPr lang="ko-KR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349016" y="2391426"/>
            <a:ext cx="1650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우선순위 후보</a:t>
            </a:r>
            <a:endParaRPr lang="ko-KR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409390" y="3430741"/>
            <a:ext cx="1611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두 번째 우선순위 후보들</a:t>
            </a:r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423757" y="4839369"/>
            <a:ext cx="1611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세</a:t>
            </a:r>
            <a:r>
              <a:rPr lang="ko-KR" altLang="en-US" dirty="0" smtClean="0"/>
              <a:t> 번째 우선순위 후보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53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1043056"/>
            <a:ext cx="868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dirty="0"/>
              <a:t>D</a:t>
            </a:r>
            <a:r>
              <a:rPr lang="en-US" altLang="ko-KR" dirty="0" smtClean="0"/>
              <a:t>irect </a:t>
            </a:r>
            <a:r>
              <a:rPr lang="en-US" altLang="ko-KR" dirty="0"/>
              <a:t>N</a:t>
            </a:r>
            <a:r>
              <a:rPr lang="en-US" altLang="ko-KR" dirty="0" smtClean="0"/>
              <a:t>eighborhood</a:t>
            </a:r>
          </a:p>
          <a:p>
            <a:r>
              <a:rPr lang="ko-KR" altLang="en-US" dirty="0" smtClean="0"/>
              <a:t>네트워크상에서 직접적으로 연결되어진 유전자들은 비슷한 생물학적 기능을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54" name="그룹 53"/>
          <p:cNvGrpSpPr/>
          <p:nvPr/>
        </p:nvGrpSpPr>
        <p:grpSpPr>
          <a:xfrm>
            <a:off x="1700624" y="1916832"/>
            <a:ext cx="5619938" cy="3947651"/>
            <a:chOff x="303226" y="2611340"/>
            <a:chExt cx="5856264" cy="4056048"/>
          </a:xfrm>
        </p:grpSpPr>
        <p:sp>
          <p:nvSpPr>
            <p:cNvPr id="56" name="순서도: 연결자 55"/>
            <p:cNvSpPr/>
            <p:nvPr/>
          </p:nvSpPr>
          <p:spPr>
            <a:xfrm rot="5400000">
              <a:off x="304796" y="4294761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순서도: 연결자 56"/>
            <p:cNvSpPr/>
            <p:nvPr/>
          </p:nvSpPr>
          <p:spPr>
            <a:xfrm rot="5400000">
              <a:off x="4844746" y="4802952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순서도: 연결자 57"/>
            <p:cNvSpPr/>
            <p:nvPr/>
          </p:nvSpPr>
          <p:spPr>
            <a:xfrm rot="5400000">
              <a:off x="2677670" y="4056796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순서도: 연결자 58"/>
            <p:cNvSpPr/>
            <p:nvPr/>
          </p:nvSpPr>
          <p:spPr>
            <a:xfrm rot="5400000">
              <a:off x="3797371" y="5720615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순서도: 연결자 59"/>
            <p:cNvSpPr/>
            <p:nvPr/>
          </p:nvSpPr>
          <p:spPr>
            <a:xfrm rot="5400000">
              <a:off x="3461221" y="4707177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순서도: 연결자 60"/>
            <p:cNvSpPr/>
            <p:nvPr/>
          </p:nvSpPr>
          <p:spPr>
            <a:xfrm rot="5400000">
              <a:off x="2518245" y="5357561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순서도: 연결자 61"/>
            <p:cNvSpPr/>
            <p:nvPr/>
          </p:nvSpPr>
          <p:spPr>
            <a:xfrm rot="5400000">
              <a:off x="5507537" y="3368550"/>
              <a:ext cx="650383" cy="653523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순서도: 연결자 62"/>
            <p:cNvSpPr/>
            <p:nvPr/>
          </p:nvSpPr>
          <p:spPr>
            <a:xfrm rot="5400000">
              <a:off x="1354788" y="3963317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순서도: 연결자 63"/>
            <p:cNvSpPr/>
            <p:nvPr/>
          </p:nvSpPr>
          <p:spPr>
            <a:xfrm rot="5400000">
              <a:off x="4911985" y="6015435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순서도: 연결자 64"/>
            <p:cNvSpPr/>
            <p:nvPr/>
          </p:nvSpPr>
          <p:spPr>
            <a:xfrm rot="5400000">
              <a:off x="4854013" y="2609770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순서도: 연결자 65"/>
            <p:cNvSpPr/>
            <p:nvPr/>
          </p:nvSpPr>
          <p:spPr>
            <a:xfrm rot="5400000">
              <a:off x="2980786" y="2906726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순서도: 연결자 66"/>
            <p:cNvSpPr/>
            <p:nvPr/>
          </p:nvSpPr>
          <p:spPr>
            <a:xfrm rot="5400000">
              <a:off x="3931654" y="3923156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순서도: 연결자 67"/>
            <p:cNvSpPr/>
            <p:nvPr/>
          </p:nvSpPr>
          <p:spPr>
            <a:xfrm rot="5400000">
              <a:off x="958320" y="2718167"/>
              <a:ext cx="650383" cy="653523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9" name="직선 연결선 68"/>
            <p:cNvCxnSpPr>
              <a:stCxn id="62" idx="6"/>
              <a:endCxn id="57" idx="1"/>
            </p:cNvCxnSpPr>
            <p:nvPr/>
          </p:nvCxnSpPr>
          <p:spPr>
            <a:xfrm rot="5400000">
              <a:off x="5177228" y="4244267"/>
              <a:ext cx="879269" cy="431735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>
              <a:stCxn id="65" idx="7"/>
              <a:endCxn id="62" idx="3"/>
            </p:cNvCxnSpPr>
            <p:nvPr/>
          </p:nvCxnSpPr>
          <p:spPr>
            <a:xfrm rot="5400000" flipV="1">
              <a:off x="5356522" y="3220215"/>
              <a:ext cx="298890" cy="1914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>
              <a:stCxn id="57" idx="3"/>
              <a:endCxn id="67" idx="7"/>
            </p:cNvCxnSpPr>
            <p:nvPr/>
          </p:nvCxnSpPr>
          <p:spPr>
            <a:xfrm rot="5400000" flipH="1">
              <a:off x="4503438" y="4464326"/>
              <a:ext cx="419908" cy="45098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>
              <a:stCxn id="57" idx="4"/>
              <a:endCxn id="60" idx="0"/>
            </p:cNvCxnSpPr>
            <p:nvPr/>
          </p:nvCxnSpPr>
          <p:spPr>
            <a:xfrm rot="5400000" flipH="1">
              <a:off x="4430285" y="4716826"/>
              <a:ext cx="95777" cy="73000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>
              <a:stCxn id="67" idx="4"/>
              <a:endCxn id="58" idx="0"/>
            </p:cNvCxnSpPr>
            <p:nvPr/>
          </p:nvCxnSpPr>
          <p:spPr>
            <a:xfrm rot="5400000">
              <a:off x="3563034" y="4016505"/>
              <a:ext cx="133640" cy="60046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>
              <a:stCxn id="58" idx="6"/>
              <a:endCxn id="61" idx="2"/>
            </p:cNvCxnSpPr>
            <p:nvPr/>
          </p:nvCxnSpPr>
          <p:spPr>
            <a:xfrm rot="5400000">
              <a:off x="2597958" y="4954229"/>
              <a:ext cx="650383" cy="15942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>
              <a:stCxn id="57" idx="5"/>
              <a:endCxn id="59" idx="1"/>
            </p:cNvCxnSpPr>
            <p:nvPr/>
          </p:nvCxnSpPr>
          <p:spPr>
            <a:xfrm rot="5400000">
              <a:off x="4417364" y="5295915"/>
              <a:ext cx="457771" cy="58526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>
              <a:stCxn id="67" idx="6"/>
              <a:endCxn id="59" idx="2"/>
            </p:cNvCxnSpPr>
            <p:nvPr/>
          </p:nvCxnSpPr>
          <p:spPr>
            <a:xfrm rot="5400000">
              <a:off x="3616167" y="5081507"/>
              <a:ext cx="1147074" cy="13428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>
              <a:stCxn id="58" idx="7"/>
              <a:endCxn id="60" idx="3"/>
            </p:cNvCxnSpPr>
            <p:nvPr/>
          </p:nvCxnSpPr>
          <p:spPr>
            <a:xfrm rot="5400000" flipV="1">
              <a:off x="3299390" y="4548030"/>
              <a:ext cx="190493" cy="32144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>
              <a:stCxn id="61" idx="7"/>
              <a:endCxn id="59" idx="4"/>
            </p:cNvCxnSpPr>
            <p:nvPr/>
          </p:nvCxnSpPr>
          <p:spPr>
            <a:xfrm rot="5400000" flipV="1">
              <a:off x="3368594" y="5620170"/>
              <a:ext cx="133109" cy="72130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>
              <a:stCxn id="57" idx="6"/>
              <a:endCxn id="64" idx="2"/>
            </p:cNvCxnSpPr>
            <p:nvPr/>
          </p:nvCxnSpPr>
          <p:spPr>
            <a:xfrm>
              <a:off x="5169939" y="5454908"/>
              <a:ext cx="67238" cy="56209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연결선 79"/>
            <p:cNvCxnSpPr>
              <a:stCxn id="59" idx="7"/>
              <a:endCxn id="64" idx="4"/>
            </p:cNvCxnSpPr>
            <p:nvPr/>
          </p:nvCxnSpPr>
          <p:spPr>
            <a:xfrm>
              <a:off x="4353619" y="6277321"/>
              <a:ext cx="556798" cy="6487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>
              <a:stCxn id="63" idx="0"/>
              <a:endCxn id="58" idx="4"/>
            </p:cNvCxnSpPr>
            <p:nvPr/>
          </p:nvCxnSpPr>
          <p:spPr>
            <a:xfrm rot="5400000" flipV="1">
              <a:off x="2294682" y="4002140"/>
              <a:ext cx="93478" cy="6693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직선 연결선 81"/>
            <p:cNvCxnSpPr>
              <a:stCxn id="68" idx="7"/>
              <a:endCxn id="63" idx="2"/>
            </p:cNvCxnSpPr>
            <p:nvPr/>
          </p:nvCxnSpPr>
          <p:spPr>
            <a:xfrm rot="5400000" flipV="1">
              <a:off x="1252267" y="3537174"/>
              <a:ext cx="690014" cy="1654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연결선 82"/>
            <p:cNvCxnSpPr>
              <a:stCxn id="63" idx="5"/>
              <a:endCxn id="56" idx="0"/>
            </p:cNvCxnSpPr>
            <p:nvPr/>
          </p:nvCxnSpPr>
          <p:spPr>
            <a:xfrm rot="5400000">
              <a:off x="1152088" y="4324684"/>
              <a:ext cx="101496" cy="492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직선 연결선 83"/>
            <p:cNvCxnSpPr>
              <a:stCxn id="66" idx="6"/>
              <a:endCxn id="58" idx="2"/>
            </p:cNvCxnSpPr>
            <p:nvPr/>
          </p:nvCxnSpPr>
          <p:spPr>
            <a:xfrm rot="5400000">
              <a:off x="2904575" y="3656964"/>
              <a:ext cx="499687" cy="30311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>
              <a:stCxn id="63" idx="6"/>
              <a:endCxn id="61" idx="3"/>
            </p:cNvCxnSpPr>
            <p:nvPr/>
          </p:nvCxnSpPr>
          <p:spPr>
            <a:xfrm rot="5400000" flipV="1">
              <a:off x="1726627" y="4568621"/>
              <a:ext cx="839108" cy="9324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연결선 85"/>
            <p:cNvCxnSpPr>
              <a:stCxn id="66" idx="0"/>
              <a:endCxn id="67" idx="3"/>
            </p:cNvCxnSpPr>
            <p:nvPr/>
          </p:nvCxnSpPr>
          <p:spPr>
            <a:xfrm rot="5400000" flipV="1">
              <a:off x="3436022" y="3430205"/>
              <a:ext cx="786486" cy="39305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>
              <a:stCxn id="58" idx="6"/>
              <a:endCxn id="59" idx="3"/>
            </p:cNvCxnSpPr>
            <p:nvPr/>
          </p:nvCxnSpPr>
          <p:spPr>
            <a:xfrm rot="5400000" flipV="1">
              <a:off x="2892843" y="4818766"/>
              <a:ext cx="1108681" cy="8886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>
              <a:stCxn id="66" idx="0"/>
              <a:endCxn id="62" idx="4"/>
            </p:cNvCxnSpPr>
            <p:nvPr/>
          </p:nvCxnSpPr>
          <p:spPr>
            <a:xfrm>
              <a:off x="3632739" y="3233488"/>
              <a:ext cx="1873229" cy="461826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>
              <a:stCxn id="67" idx="0"/>
              <a:endCxn id="62" idx="5"/>
            </p:cNvCxnSpPr>
            <p:nvPr/>
          </p:nvCxnSpPr>
          <p:spPr>
            <a:xfrm flipV="1">
              <a:off x="4583609" y="3925258"/>
              <a:ext cx="1018066" cy="324660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순서도: 연결자 89"/>
          <p:cNvSpPr/>
          <p:nvPr/>
        </p:nvSpPr>
        <p:spPr>
          <a:xfrm rot="5400000">
            <a:off x="2153174" y="6029929"/>
            <a:ext cx="633002" cy="627150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866416" y="6158838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기능을 모르는 유전자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13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1043056"/>
            <a:ext cx="868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dirty="0"/>
              <a:t>D</a:t>
            </a:r>
            <a:r>
              <a:rPr lang="en-US" altLang="ko-KR" dirty="0" smtClean="0"/>
              <a:t>irect </a:t>
            </a:r>
            <a:r>
              <a:rPr lang="en-US" altLang="ko-KR" dirty="0"/>
              <a:t>N</a:t>
            </a:r>
            <a:r>
              <a:rPr lang="en-US" altLang="ko-KR" dirty="0" smtClean="0"/>
              <a:t>eighborhood</a:t>
            </a:r>
          </a:p>
          <a:p>
            <a:r>
              <a:rPr lang="ko-KR" altLang="en-US" dirty="0" smtClean="0"/>
              <a:t>네트워크상에서 직접적으로 연결되어진 유전자들은 비슷한 생물학적 기능을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90" name="순서도: 연결자 89"/>
          <p:cNvSpPr/>
          <p:nvPr/>
        </p:nvSpPr>
        <p:spPr>
          <a:xfrm rot="5400000">
            <a:off x="2153174" y="6029929"/>
            <a:ext cx="633002" cy="627150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866416" y="6158838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기능을 모르는 유전자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1693021" y="1913855"/>
            <a:ext cx="5619938" cy="3947651"/>
            <a:chOff x="1598425" y="1929621"/>
            <a:chExt cx="5619938" cy="3947651"/>
          </a:xfrm>
        </p:grpSpPr>
        <p:sp>
          <p:nvSpPr>
            <p:cNvPr id="44" name="순서도: 연결자 43"/>
            <p:cNvSpPr/>
            <p:nvPr/>
          </p:nvSpPr>
          <p:spPr>
            <a:xfrm rot="5400000">
              <a:off x="1595499" y="3572507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순서도: 연결자 45"/>
            <p:cNvSpPr/>
            <p:nvPr/>
          </p:nvSpPr>
          <p:spPr>
            <a:xfrm rot="5400000">
              <a:off x="3872618" y="3340901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순서도: 연결자 46"/>
            <p:cNvSpPr/>
            <p:nvPr/>
          </p:nvSpPr>
          <p:spPr>
            <a:xfrm rot="5400000">
              <a:off x="4947134" y="4960255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순서도: 연결자 47"/>
            <p:cNvSpPr/>
            <p:nvPr/>
          </p:nvSpPr>
          <p:spPr>
            <a:xfrm rot="5400000">
              <a:off x="4624549" y="3973901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순서도: 연결자 48"/>
            <p:cNvSpPr/>
            <p:nvPr/>
          </p:nvSpPr>
          <p:spPr>
            <a:xfrm rot="5400000">
              <a:off x="3719626" y="4606903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순서도: 연결자 50"/>
            <p:cNvSpPr/>
            <p:nvPr/>
          </p:nvSpPr>
          <p:spPr>
            <a:xfrm rot="5400000">
              <a:off x="2603120" y="3249920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순서도: 연결자 51"/>
            <p:cNvSpPr/>
            <p:nvPr/>
          </p:nvSpPr>
          <p:spPr>
            <a:xfrm rot="5400000">
              <a:off x="6016768" y="5247196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순서도: 연결자 52"/>
            <p:cNvSpPr/>
            <p:nvPr/>
          </p:nvSpPr>
          <p:spPr>
            <a:xfrm rot="5400000">
              <a:off x="5961136" y="1932547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순서도: 연결자 92"/>
            <p:cNvSpPr/>
            <p:nvPr/>
          </p:nvSpPr>
          <p:spPr>
            <a:xfrm rot="5400000">
              <a:off x="2222651" y="2038047"/>
              <a:ext cx="633002" cy="62715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4" name="직선 연결선 93"/>
            <p:cNvCxnSpPr>
              <a:stCxn id="50" idx="6"/>
              <a:endCxn id="45" idx="1"/>
            </p:cNvCxnSpPr>
            <p:nvPr/>
          </p:nvCxnSpPr>
          <p:spPr>
            <a:xfrm rot="5400000">
              <a:off x="6269748" y="3521851"/>
              <a:ext cx="855771" cy="414313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>
              <a:stCxn id="53" idx="7"/>
              <a:endCxn id="50" idx="3"/>
            </p:cNvCxnSpPr>
            <p:nvPr/>
          </p:nvCxnSpPr>
          <p:spPr>
            <a:xfrm rot="5400000" flipV="1">
              <a:off x="6445761" y="2523528"/>
              <a:ext cx="290902" cy="183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>
              <a:stCxn id="45" idx="3"/>
              <a:endCxn id="92" idx="7"/>
            </p:cNvCxnSpPr>
            <p:nvPr/>
          </p:nvCxnSpPr>
          <p:spPr>
            <a:xfrm rot="5400000" flipH="1">
              <a:off x="5626278" y="3736160"/>
              <a:ext cx="408686" cy="43278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직선 연결선 96"/>
            <p:cNvCxnSpPr>
              <a:stCxn id="45" idx="4"/>
              <a:endCxn id="48" idx="0"/>
            </p:cNvCxnSpPr>
            <p:nvPr/>
          </p:nvCxnSpPr>
          <p:spPr>
            <a:xfrm rot="5400000" flipH="1">
              <a:off x="5558286" y="3983813"/>
              <a:ext cx="93217" cy="70054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>
              <a:stCxn id="92" idx="4"/>
              <a:endCxn id="46" idx="0"/>
            </p:cNvCxnSpPr>
            <p:nvPr/>
          </p:nvCxnSpPr>
          <p:spPr>
            <a:xfrm rot="5400000">
              <a:off x="4725775" y="3301325"/>
              <a:ext cx="130069" cy="57623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>
              <a:stCxn id="46" idx="6"/>
              <a:endCxn id="49" idx="2"/>
            </p:cNvCxnSpPr>
            <p:nvPr/>
          </p:nvCxnSpPr>
          <p:spPr>
            <a:xfrm rot="5400000">
              <a:off x="3796122" y="4210983"/>
              <a:ext cx="633002" cy="1529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연결선 99"/>
            <p:cNvCxnSpPr>
              <a:stCxn id="45" idx="5"/>
              <a:endCxn id="47" idx="1"/>
            </p:cNvCxnSpPr>
            <p:nvPr/>
          </p:nvCxnSpPr>
          <p:spPr>
            <a:xfrm rot="5400000">
              <a:off x="5543420" y="4546440"/>
              <a:ext cx="445537" cy="5616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>
              <a:stCxn id="92" idx="6"/>
              <a:endCxn id="47" idx="2"/>
            </p:cNvCxnSpPr>
            <p:nvPr/>
          </p:nvCxnSpPr>
          <p:spPr>
            <a:xfrm rot="5400000">
              <a:off x="4769857" y="4334688"/>
              <a:ext cx="1116419" cy="12886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연결선 101"/>
            <p:cNvCxnSpPr>
              <a:stCxn id="46" idx="7"/>
              <a:endCxn id="48" idx="3"/>
            </p:cNvCxnSpPr>
            <p:nvPr/>
          </p:nvCxnSpPr>
          <p:spPr>
            <a:xfrm rot="5400000" flipV="1">
              <a:off x="4472382" y="3816744"/>
              <a:ext cx="185402" cy="30846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>
              <a:stCxn id="49" idx="7"/>
              <a:endCxn id="47" idx="4"/>
            </p:cNvCxnSpPr>
            <p:nvPr/>
          </p:nvCxnSpPr>
          <p:spPr>
            <a:xfrm rot="5400000" flipV="1">
              <a:off x="4539185" y="4862956"/>
              <a:ext cx="129552" cy="69219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연결선 103"/>
            <p:cNvCxnSpPr>
              <a:stCxn id="45" idx="6"/>
              <a:endCxn id="52" idx="2"/>
            </p:cNvCxnSpPr>
            <p:nvPr/>
          </p:nvCxnSpPr>
          <p:spPr>
            <a:xfrm>
              <a:off x="6268745" y="4697195"/>
              <a:ext cx="64525" cy="54707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>
              <a:stCxn id="47" idx="7"/>
              <a:endCxn id="52" idx="4"/>
            </p:cNvCxnSpPr>
            <p:nvPr/>
          </p:nvCxnSpPr>
          <p:spPr>
            <a:xfrm>
              <a:off x="5485367" y="5497629"/>
              <a:ext cx="534329" cy="6314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연결선 105"/>
            <p:cNvCxnSpPr>
              <a:stCxn id="51" idx="0"/>
              <a:endCxn id="46" idx="4"/>
            </p:cNvCxnSpPr>
            <p:nvPr/>
          </p:nvCxnSpPr>
          <p:spPr>
            <a:xfrm rot="5400000" flipV="1">
              <a:off x="3508880" y="3287814"/>
              <a:ext cx="90980" cy="6423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>
              <a:stCxn id="93" idx="7"/>
              <a:endCxn id="51" idx="2"/>
            </p:cNvCxnSpPr>
            <p:nvPr/>
          </p:nvCxnSpPr>
          <p:spPr>
            <a:xfrm rot="5400000" flipV="1">
              <a:off x="2504466" y="2831840"/>
              <a:ext cx="671574" cy="1587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>
              <a:stCxn id="51" idx="5"/>
              <a:endCxn id="44" idx="0"/>
            </p:cNvCxnSpPr>
            <p:nvPr/>
          </p:nvCxnSpPr>
          <p:spPr>
            <a:xfrm rot="5400000">
              <a:off x="2412340" y="3600530"/>
              <a:ext cx="98784" cy="4723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>
              <a:stCxn id="55" idx="6"/>
              <a:endCxn id="46" idx="2"/>
            </p:cNvCxnSpPr>
            <p:nvPr/>
          </p:nvCxnSpPr>
          <p:spPr>
            <a:xfrm rot="5400000">
              <a:off x="4091393" y="2949367"/>
              <a:ext cx="486333" cy="29088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>
              <a:stCxn id="51" idx="6"/>
              <a:endCxn id="49" idx="3"/>
            </p:cNvCxnSpPr>
            <p:nvPr/>
          </p:nvCxnSpPr>
          <p:spPr>
            <a:xfrm rot="5400000" flipV="1">
              <a:off x="2958667" y="3840948"/>
              <a:ext cx="816683" cy="894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>
              <a:stCxn id="55" idx="0"/>
              <a:endCxn id="92" idx="3"/>
            </p:cNvCxnSpPr>
            <p:nvPr/>
          </p:nvCxnSpPr>
          <p:spPr>
            <a:xfrm rot="5400000" flipV="1">
              <a:off x="4599439" y="2729281"/>
              <a:ext cx="765467" cy="37719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직선 연결선 111"/>
            <p:cNvCxnSpPr>
              <a:stCxn id="46" idx="6"/>
              <a:endCxn id="47" idx="3"/>
            </p:cNvCxnSpPr>
            <p:nvPr/>
          </p:nvCxnSpPr>
          <p:spPr>
            <a:xfrm rot="5400000" flipV="1">
              <a:off x="4075984" y="4084110"/>
              <a:ext cx="1079052" cy="85278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직선 연결선 112"/>
            <p:cNvCxnSpPr>
              <a:stCxn id="55" idx="0"/>
              <a:endCxn id="50" idx="4"/>
            </p:cNvCxnSpPr>
            <p:nvPr/>
          </p:nvCxnSpPr>
          <p:spPr>
            <a:xfrm>
              <a:off x="4793578" y="2535142"/>
              <a:ext cx="1797636" cy="4494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직선 연결선 113"/>
            <p:cNvCxnSpPr>
              <a:stCxn id="92" idx="0"/>
              <a:endCxn id="50" idx="5"/>
            </p:cNvCxnSpPr>
            <p:nvPr/>
          </p:nvCxnSpPr>
          <p:spPr>
            <a:xfrm flipV="1">
              <a:off x="5706076" y="3208425"/>
              <a:ext cx="976983" cy="3159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순서도: 연결자 49"/>
            <p:cNvSpPr/>
            <p:nvPr/>
          </p:nvSpPr>
          <p:spPr>
            <a:xfrm rot="5400000">
              <a:off x="6588287" y="2671048"/>
              <a:ext cx="633002" cy="627150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순서도: 연결자 44"/>
            <p:cNvSpPr/>
            <p:nvPr/>
          </p:nvSpPr>
          <p:spPr>
            <a:xfrm rot="5400000">
              <a:off x="5952242" y="4067116"/>
              <a:ext cx="633002" cy="627150"/>
            </a:xfrm>
            <a:prstGeom prst="flowChartConnector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순서도: 연결자 54"/>
            <p:cNvSpPr/>
            <p:nvPr/>
          </p:nvSpPr>
          <p:spPr>
            <a:xfrm rot="5400000">
              <a:off x="4163501" y="2221567"/>
              <a:ext cx="633002" cy="627150"/>
            </a:xfrm>
            <a:prstGeom prst="flowChartConnector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순서도: 연결자 91"/>
            <p:cNvSpPr/>
            <p:nvPr/>
          </p:nvSpPr>
          <p:spPr>
            <a:xfrm rot="5400000">
              <a:off x="5075998" y="3210833"/>
              <a:ext cx="633002" cy="627150"/>
            </a:xfrm>
            <a:prstGeom prst="flowChartConnector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602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108200"/>
            <a:ext cx="2087886" cy="64313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5947790"/>
            <a:ext cx="828092" cy="828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5632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+mn-ea"/>
                <a:cs typeface="Verdana" panose="020B0604030504040204" pitchFamily="34" charset="0"/>
              </a:rPr>
              <a:t>2</a:t>
            </a:r>
            <a:r>
              <a:rPr lang="en-US" altLang="ko-KR" sz="2400" b="1" dirty="0" smtClean="0">
                <a:latin typeface="+mn-ea"/>
                <a:cs typeface="Verdana" panose="020B0604030504040204" pitchFamily="34" charset="0"/>
              </a:rPr>
              <a:t>. </a:t>
            </a:r>
            <a:r>
              <a:rPr lang="ko-KR" altLang="en-US" sz="2400" b="1" dirty="0" smtClean="0">
                <a:latin typeface="+mn-ea"/>
                <a:cs typeface="Verdana" panose="020B0604030504040204" pitchFamily="34" charset="0"/>
              </a:rPr>
              <a:t>이론적 배경</a:t>
            </a:r>
            <a:endParaRPr lang="en-US" altLang="ko-KR" sz="2400" b="1" dirty="0" smtClean="0">
              <a:latin typeface="+mn-ea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211" y="1043056"/>
            <a:ext cx="868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en-US" altLang="ko-KR" dirty="0" smtClean="0"/>
              <a:t>Network Diffusion</a:t>
            </a:r>
          </a:p>
          <a:p>
            <a:r>
              <a:rPr lang="ko-KR" altLang="en-US" dirty="0" smtClean="0"/>
              <a:t>주어진 정보를 전체 네트워크상에서 확산시켜 후보 유전자를 발굴하는 방법 </a:t>
            </a:r>
            <a:endParaRPr lang="en-US" altLang="ko-KR" dirty="0" smtClean="0"/>
          </a:p>
        </p:txBody>
      </p:sp>
      <p:sp>
        <p:nvSpPr>
          <p:cNvPr id="122" name="오른쪽 화살표 121"/>
          <p:cNvSpPr/>
          <p:nvPr/>
        </p:nvSpPr>
        <p:spPr>
          <a:xfrm>
            <a:off x="5770828" y="3643066"/>
            <a:ext cx="565544" cy="4017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순서도: 연결자 129"/>
          <p:cNvSpPr/>
          <p:nvPr/>
        </p:nvSpPr>
        <p:spPr>
          <a:xfrm>
            <a:off x="6612594" y="2132856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순서도: 연결자 130"/>
          <p:cNvSpPr/>
          <p:nvPr/>
        </p:nvSpPr>
        <p:spPr>
          <a:xfrm>
            <a:off x="6624876" y="2881762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32" name="순서도: 연결자 131"/>
          <p:cNvSpPr/>
          <p:nvPr/>
        </p:nvSpPr>
        <p:spPr>
          <a:xfrm>
            <a:off x="6624876" y="3573016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순서도: 연결자 132"/>
          <p:cNvSpPr/>
          <p:nvPr/>
        </p:nvSpPr>
        <p:spPr>
          <a:xfrm>
            <a:off x="6623182" y="4314018"/>
            <a:ext cx="633002" cy="627150"/>
          </a:xfrm>
          <a:prstGeom prst="flowChartConnector">
            <a:avLst/>
          </a:prstGeom>
          <a:solidFill>
            <a:srgbClr val="FF6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660232" y="176352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후보 유전자들</a:t>
            </a:r>
            <a:endParaRPr lang="ko-KR" alt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7380312" y="2257746"/>
            <a:ext cx="190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우선 순위 후보</a:t>
            </a:r>
            <a:endParaRPr lang="ko-KR" alt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7421335" y="3204883"/>
            <a:ext cx="1611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두 번째 우선순위 후보들</a:t>
            </a:r>
            <a:endParaRPr lang="ko-KR" alt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7493264" y="4281381"/>
            <a:ext cx="152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세 번째 우선순위 후보</a:t>
            </a:r>
            <a:endParaRPr lang="ko-KR" altLang="en-US" dirty="0"/>
          </a:p>
        </p:txBody>
      </p:sp>
      <p:sp>
        <p:nvSpPr>
          <p:cNvPr id="138" name="순서도: 연결자 137"/>
          <p:cNvSpPr/>
          <p:nvPr/>
        </p:nvSpPr>
        <p:spPr>
          <a:xfrm rot="5400000">
            <a:off x="6318188" y="5659604"/>
            <a:ext cx="633002" cy="627150"/>
          </a:xfrm>
          <a:prstGeom prst="flowChartConnector">
            <a:avLst/>
          </a:prstGeom>
          <a:solidFill>
            <a:srgbClr val="FF66CC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순서도: 연결자 138"/>
          <p:cNvSpPr/>
          <p:nvPr/>
        </p:nvSpPr>
        <p:spPr>
          <a:xfrm rot="5400000">
            <a:off x="6396103" y="5049216"/>
            <a:ext cx="633002" cy="627150"/>
          </a:xfrm>
          <a:prstGeom prst="flowChartConnector">
            <a:avLst/>
          </a:prstGeom>
          <a:solidFill>
            <a:srgbClr val="FF66CC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494233" y="5302949"/>
            <a:ext cx="1830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낮은 우선순위 후보들</a:t>
            </a:r>
            <a:endParaRPr lang="ko-KR" altLang="en-US" dirty="0"/>
          </a:p>
        </p:txBody>
      </p:sp>
      <p:sp>
        <p:nvSpPr>
          <p:cNvPr id="141" name="순서도: 연결자 140"/>
          <p:cNvSpPr/>
          <p:nvPr/>
        </p:nvSpPr>
        <p:spPr>
          <a:xfrm rot="5400000">
            <a:off x="6926169" y="5463220"/>
            <a:ext cx="633002" cy="627150"/>
          </a:xfrm>
          <a:prstGeom prst="flowChartConnector">
            <a:avLst/>
          </a:prstGeom>
          <a:solidFill>
            <a:srgbClr val="FF66CC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62724" y="1831632"/>
            <a:ext cx="5619938" cy="3947651"/>
            <a:chOff x="162724" y="1831632"/>
            <a:chExt cx="5619938" cy="3947651"/>
          </a:xfrm>
        </p:grpSpPr>
        <p:sp>
          <p:nvSpPr>
            <p:cNvPr id="49" name="순서도: 연결자 48"/>
            <p:cNvSpPr/>
            <p:nvPr/>
          </p:nvSpPr>
          <p:spPr>
            <a:xfrm rot="5400000">
              <a:off x="159798" y="3474518"/>
              <a:ext cx="633002" cy="627150"/>
            </a:xfrm>
            <a:prstGeom prst="flowChartConnector">
              <a:avLst/>
            </a:prstGeom>
            <a:solidFill>
              <a:srgbClr val="FF66CC">
                <a:alpha val="3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순서도: 연결자 92"/>
            <p:cNvSpPr/>
            <p:nvPr/>
          </p:nvSpPr>
          <p:spPr>
            <a:xfrm rot="5400000">
              <a:off x="4525435" y="1834558"/>
              <a:ext cx="633002" cy="627150"/>
            </a:xfrm>
            <a:prstGeom prst="flowChartConnector">
              <a:avLst/>
            </a:prstGeom>
            <a:solidFill>
              <a:srgbClr val="FF66CC">
                <a:alpha val="3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순서도: 연결자 95"/>
            <p:cNvSpPr/>
            <p:nvPr/>
          </p:nvSpPr>
          <p:spPr>
            <a:xfrm rot="5400000">
              <a:off x="786950" y="1940058"/>
              <a:ext cx="633002" cy="627150"/>
            </a:xfrm>
            <a:prstGeom prst="flowChartConnector">
              <a:avLst/>
            </a:prstGeom>
            <a:solidFill>
              <a:srgbClr val="FF66CC">
                <a:alpha val="3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7" name="직선 연결선 96"/>
            <p:cNvCxnSpPr>
              <a:stCxn id="90" idx="6"/>
              <a:endCxn id="50" idx="1"/>
            </p:cNvCxnSpPr>
            <p:nvPr/>
          </p:nvCxnSpPr>
          <p:spPr>
            <a:xfrm rot="5400000">
              <a:off x="4834047" y="3423862"/>
              <a:ext cx="855771" cy="414313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>
              <a:stCxn id="93" idx="7"/>
              <a:endCxn id="90" idx="3"/>
            </p:cNvCxnSpPr>
            <p:nvPr/>
          </p:nvCxnSpPr>
          <p:spPr>
            <a:xfrm rot="5400000" flipV="1">
              <a:off x="5010060" y="2425539"/>
              <a:ext cx="290902" cy="183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>
              <a:stCxn id="50" idx="3"/>
              <a:endCxn id="95" idx="7"/>
            </p:cNvCxnSpPr>
            <p:nvPr/>
          </p:nvCxnSpPr>
          <p:spPr>
            <a:xfrm rot="5400000" flipH="1">
              <a:off x="4190577" y="3638171"/>
              <a:ext cx="408686" cy="43278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연결선 99"/>
            <p:cNvCxnSpPr>
              <a:stCxn id="50" idx="4"/>
              <a:endCxn id="53" idx="0"/>
            </p:cNvCxnSpPr>
            <p:nvPr/>
          </p:nvCxnSpPr>
          <p:spPr>
            <a:xfrm rot="5400000" flipH="1">
              <a:off x="4122585" y="3885824"/>
              <a:ext cx="93217" cy="70054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>
              <a:stCxn id="95" idx="4"/>
              <a:endCxn id="51" idx="0"/>
            </p:cNvCxnSpPr>
            <p:nvPr/>
          </p:nvCxnSpPr>
          <p:spPr>
            <a:xfrm rot="5400000">
              <a:off x="3290074" y="3203336"/>
              <a:ext cx="130069" cy="57623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연결선 101"/>
            <p:cNvCxnSpPr>
              <a:stCxn id="51" idx="6"/>
              <a:endCxn id="55" idx="2"/>
            </p:cNvCxnSpPr>
            <p:nvPr/>
          </p:nvCxnSpPr>
          <p:spPr>
            <a:xfrm rot="5400000">
              <a:off x="2360421" y="4112994"/>
              <a:ext cx="633002" cy="152987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>
              <a:stCxn id="50" idx="5"/>
              <a:endCxn id="52" idx="1"/>
            </p:cNvCxnSpPr>
            <p:nvPr/>
          </p:nvCxnSpPr>
          <p:spPr>
            <a:xfrm rot="5400000">
              <a:off x="4107719" y="4448451"/>
              <a:ext cx="445537" cy="5616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연결선 103"/>
            <p:cNvCxnSpPr>
              <a:stCxn id="95" idx="6"/>
              <a:endCxn id="52" idx="2"/>
            </p:cNvCxnSpPr>
            <p:nvPr/>
          </p:nvCxnSpPr>
          <p:spPr>
            <a:xfrm rot="5400000">
              <a:off x="3334156" y="4236699"/>
              <a:ext cx="1116419" cy="12886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>
              <a:stCxn id="51" idx="7"/>
              <a:endCxn id="53" idx="3"/>
            </p:cNvCxnSpPr>
            <p:nvPr/>
          </p:nvCxnSpPr>
          <p:spPr>
            <a:xfrm rot="5400000" flipV="1">
              <a:off x="3036681" y="3718755"/>
              <a:ext cx="185402" cy="30846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연결선 105"/>
            <p:cNvCxnSpPr>
              <a:stCxn id="55" idx="7"/>
              <a:endCxn id="52" idx="4"/>
            </p:cNvCxnSpPr>
            <p:nvPr/>
          </p:nvCxnSpPr>
          <p:spPr>
            <a:xfrm rot="5400000" flipV="1">
              <a:off x="3103484" y="4764967"/>
              <a:ext cx="129552" cy="692199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>
              <a:stCxn id="50" idx="6"/>
              <a:endCxn id="92" idx="2"/>
            </p:cNvCxnSpPr>
            <p:nvPr/>
          </p:nvCxnSpPr>
          <p:spPr>
            <a:xfrm>
              <a:off x="4833044" y="4599206"/>
              <a:ext cx="64525" cy="547077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>
              <a:stCxn id="52" idx="7"/>
              <a:endCxn id="92" idx="4"/>
            </p:cNvCxnSpPr>
            <p:nvPr/>
          </p:nvCxnSpPr>
          <p:spPr>
            <a:xfrm>
              <a:off x="4049666" y="5399640"/>
              <a:ext cx="534329" cy="63143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>
              <a:stCxn id="91" idx="0"/>
              <a:endCxn id="51" idx="4"/>
            </p:cNvCxnSpPr>
            <p:nvPr/>
          </p:nvCxnSpPr>
          <p:spPr>
            <a:xfrm rot="5400000" flipV="1">
              <a:off x="2073179" y="3189825"/>
              <a:ext cx="90980" cy="642346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>
              <a:stCxn id="96" idx="7"/>
              <a:endCxn id="91" idx="2"/>
            </p:cNvCxnSpPr>
            <p:nvPr/>
          </p:nvCxnSpPr>
          <p:spPr>
            <a:xfrm rot="5400000" flipV="1">
              <a:off x="1068765" y="2733851"/>
              <a:ext cx="671574" cy="1587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>
              <a:stCxn id="91" idx="5"/>
              <a:endCxn id="49" idx="0"/>
            </p:cNvCxnSpPr>
            <p:nvPr/>
          </p:nvCxnSpPr>
          <p:spPr>
            <a:xfrm rot="5400000">
              <a:off x="976639" y="3502541"/>
              <a:ext cx="98784" cy="4723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직선 연결선 111"/>
            <p:cNvCxnSpPr>
              <a:stCxn id="94" idx="6"/>
              <a:endCxn id="51" idx="2"/>
            </p:cNvCxnSpPr>
            <p:nvPr/>
          </p:nvCxnSpPr>
          <p:spPr>
            <a:xfrm rot="5400000">
              <a:off x="2655692" y="2851378"/>
              <a:ext cx="486333" cy="29088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직선 연결선 112"/>
            <p:cNvCxnSpPr>
              <a:stCxn id="91" idx="6"/>
              <a:endCxn id="55" idx="3"/>
            </p:cNvCxnSpPr>
            <p:nvPr/>
          </p:nvCxnSpPr>
          <p:spPr>
            <a:xfrm rot="5400000" flipV="1">
              <a:off x="1522966" y="3742959"/>
              <a:ext cx="816683" cy="894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직선 연결선 113"/>
            <p:cNvCxnSpPr>
              <a:stCxn id="94" idx="0"/>
              <a:endCxn id="95" idx="3"/>
            </p:cNvCxnSpPr>
            <p:nvPr/>
          </p:nvCxnSpPr>
          <p:spPr>
            <a:xfrm rot="5400000" flipV="1">
              <a:off x="3163738" y="2631292"/>
              <a:ext cx="765467" cy="37719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직선 연결선 114"/>
            <p:cNvCxnSpPr>
              <a:stCxn id="51" idx="6"/>
              <a:endCxn id="52" idx="3"/>
            </p:cNvCxnSpPr>
            <p:nvPr/>
          </p:nvCxnSpPr>
          <p:spPr>
            <a:xfrm rot="5400000" flipV="1">
              <a:off x="2640283" y="3986121"/>
              <a:ext cx="1079052" cy="85278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직선 연결선 115"/>
            <p:cNvCxnSpPr>
              <a:stCxn id="94" idx="0"/>
              <a:endCxn id="90" idx="4"/>
            </p:cNvCxnSpPr>
            <p:nvPr/>
          </p:nvCxnSpPr>
          <p:spPr>
            <a:xfrm>
              <a:off x="3357877" y="2437153"/>
              <a:ext cx="1797636" cy="4494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직선 연결선 116"/>
            <p:cNvCxnSpPr>
              <a:stCxn id="95" idx="0"/>
              <a:endCxn id="90" idx="5"/>
            </p:cNvCxnSpPr>
            <p:nvPr/>
          </p:nvCxnSpPr>
          <p:spPr>
            <a:xfrm flipV="1">
              <a:off x="4270375" y="3110436"/>
              <a:ext cx="976983" cy="315984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228600">
                <a:srgbClr val="FF66CC">
                  <a:alpha val="40000"/>
                </a:srgbClr>
              </a:glow>
              <a:outerShdw blurRad="50800" dist="50800" dir="5400000" sx="96000" sy="96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순서도: 연결자 49"/>
            <p:cNvSpPr/>
            <p:nvPr/>
          </p:nvSpPr>
          <p:spPr>
            <a:xfrm rot="5400000">
              <a:off x="4516541" y="3969127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순서도: 연결자 50"/>
            <p:cNvSpPr/>
            <p:nvPr/>
          </p:nvSpPr>
          <p:spPr>
            <a:xfrm rot="5400000">
              <a:off x="2436917" y="3242912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순서도: 연결자 51"/>
            <p:cNvSpPr/>
            <p:nvPr/>
          </p:nvSpPr>
          <p:spPr>
            <a:xfrm rot="5400000">
              <a:off x="3511433" y="4862266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순서도: 연결자 52"/>
            <p:cNvSpPr/>
            <p:nvPr/>
          </p:nvSpPr>
          <p:spPr>
            <a:xfrm rot="5400000">
              <a:off x="3188848" y="3875912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순서도: 연결자 93"/>
            <p:cNvSpPr/>
            <p:nvPr/>
          </p:nvSpPr>
          <p:spPr>
            <a:xfrm rot="5400000">
              <a:off x="2727800" y="2123578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순서도: 연결자 94"/>
            <p:cNvSpPr/>
            <p:nvPr/>
          </p:nvSpPr>
          <p:spPr>
            <a:xfrm rot="5400000">
              <a:off x="3640297" y="3112844"/>
              <a:ext cx="633002" cy="627150"/>
            </a:xfrm>
            <a:prstGeom prst="flowChartConnector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순서도: 연결자 54"/>
            <p:cNvSpPr/>
            <p:nvPr/>
          </p:nvSpPr>
          <p:spPr>
            <a:xfrm rot="5400000">
              <a:off x="2283925" y="4508914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순서도: 연결자 89"/>
            <p:cNvSpPr/>
            <p:nvPr/>
          </p:nvSpPr>
          <p:spPr>
            <a:xfrm rot="5400000">
              <a:off x="5152586" y="2573059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순서도: 연결자 90"/>
            <p:cNvSpPr/>
            <p:nvPr/>
          </p:nvSpPr>
          <p:spPr>
            <a:xfrm rot="5400000">
              <a:off x="1167419" y="3151931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순서도: 연결자 91"/>
            <p:cNvSpPr/>
            <p:nvPr/>
          </p:nvSpPr>
          <p:spPr>
            <a:xfrm rot="5400000">
              <a:off x="4581067" y="5149207"/>
              <a:ext cx="633002" cy="627150"/>
            </a:xfrm>
            <a:prstGeom prst="flowChartConnector">
              <a:avLst/>
            </a:pr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310229" y="269767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A</a:t>
              </a:r>
              <a:endParaRPr lang="ko-KR" alt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753967" y="5278117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B</a:t>
              </a:r>
              <a:endParaRPr lang="ko-KR" altLang="en-US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463381" y="4637823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C</a:t>
              </a:r>
              <a:endParaRPr lang="ko-KR" altLang="en-US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321998" y="3288035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D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19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</TotalTime>
  <Words>976</Words>
  <Application>Microsoft Office PowerPoint</Application>
  <PresentationFormat>화면 슬라이드 쇼(4:3)</PresentationFormat>
  <Paragraphs>165</Paragraphs>
  <Slides>21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맑은 고딕</vt:lpstr>
      <vt:lpstr>Arial</vt:lpstr>
      <vt:lpstr>Consolas</vt:lpstr>
      <vt:lpstr>Verdana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tak</dc:creator>
  <cp:lastModifiedBy>hj</cp:lastModifiedBy>
  <cp:revision>126</cp:revision>
  <dcterms:created xsi:type="dcterms:W3CDTF">2016-01-25T05:46:07Z</dcterms:created>
  <dcterms:modified xsi:type="dcterms:W3CDTF">2017-01-20T05:36:55Z</dcterms:modified>
</cp:coreProperties>
</file>